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5" r:id="rId1"/>
  </p:sldMasterIdLst>
  <p:notesMasterIdLst>
    <p:notesMasterId r:id="rId60"/>
  </p:notes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349" r:id="rId11"/>
    <p:sldId id="294" r:id="rId12"/>
    <p:sldId id="296" r:id="rId13"/>
    <p:sldId id="298" r:id="rId14"/>
    <p:sldId id="301" r:id="rId15"/>
    <p:sldId id="350" r:id="rId16"/>
    <p:sldId id="302" r:id="rId17"/>
    <p:sldId id="347" r:id="rId18"/>
    <p:sldId id="303" r:id="rId19"/>
    <p:sldId id="332" r:id="rId20"/>
    <p:sldId id="331" r:id="rId21"/>
    <p:sldId id="333" r:id="rId22"/>
    <p:sldId id="334" r:id="rId23"/>
    <p:sldId id="335" r:id="rId24"/>
    <p:sldId id="336" r:id="rId25"/>
    <p:sldId id="337" r:id="rId26"/>
    <p:sldId id="338" r:id="rId27"/>
    <p:sldId id="270" r:id="rId28"/>
    <p:sldId id="339" r:id="rId29"/>
    <p:sldId id="343" r:id="rId30"/>
    <p:sldId id="344" r:id="rId31"/>
    <p:sldId id="340" r:id="rId32"/>
    <p:sldId id="341" r:id="rId33"/>
    <p:sldId id="342" r:id="rId34"/>
    <p:sldId id="345" r:id="rId35"/>
    <p:sldId id="281" r:id="rId36"/>
    <p:sldId id="282" r:id="rId37"/>
    <p:sldId id="355" r:id="rId38"/>
    <p:sldId id="353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71" r:id="rId55"/>
    <p:sldId id="375" r:id="rId56"/>
    <p:sldId id="373" r:id="rId57"/>
    <p:sldId id="351" r:id="rId58"/>
    <p:sldId id="352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19105B-4BFB-4492-B149-07F58F34E41E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8138F-0FB3-4F52-8B56-85E162177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389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42E631-8610-49BD-AF9F-B82DD7FC20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50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42E631-8610-49BD-AF9F-B82DD7FC205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49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42E631-8610-49BD-AF9F-B82DD7FC205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10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42E631-8610-49BD-AF9F-B82DD7FC205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A1B0-862D-4909-A7DB-D8ADA062DFCA}" type="datetimeFigureOut">
              <a:rPr lang="en-US" smtClean="0"/>
              <a:t>3/4/2022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61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smtClean="0"/>
              <a:t>3/4/2022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9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smtClean="0"/>
              <a:t>3/4/2022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06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smtClean="0"/>
              <a:t>3/4/2022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98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smtClean="0"/>
              <a:t>3/4/2022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189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smtClean="0"/>
              <a:t>3/4/2022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92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3/4/2022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42020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3/4/2022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31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smtClean="0"/>
              <a:t>3/4/2022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23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smtClean="0"/>
              <a:t>3/4/2022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55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smtClean="0"/>
              <a:t>3/4/2022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70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smtClean="0"/>
              <a:pPr/>
              <a:t>3/4/2022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3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E85D-856F-4AE9-9A9A-05AE4B2C8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472" y="1354452"/>
            <a:ext cx="9418320" cy="2550798"/>
          </a:xfrm>
        </p:spPr>
        <p:txBody>
          <a:bodyPr/>
          <a:lstStyle/>
          <a:p>
            <a:r>
              <a:rPr lang="en-US" dirty="0"/>
              <a:t>FARMERS HELP</a:t>
            </a:r>
            <a:br>
              <a:rPr lang="en-US" dirty="0"/>
            </a:br>
            <a:r>
              <a:rPr lang="en-US" sz="2000" dirty="0"/>
              <a:t> </a:t>
            </a:r>
            <a:r>
              <a:rPr lang="en-US" sz="2600" dirty="0"/>
              <a:t>GUIDE : DR SABITHA S</a:t>
            </a:r>
            <a:endParaRPr lang="en-IN" sz="2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843D2-DFA3-484E-9235-E1A4CB7C3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8100" y="4800600"/>
            <a:ext cx="3022092" cy="1691640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SUBMITTED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ANJANA 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MCA S3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TVE20MCA-2015</a:t>
            </a:r>
          </a:p>
        </p:txBody>
      </p:sp>
    </p:spTree>
    <p:extLst>
      <p:ext uri="{BB962C8B-B14F-4D97-AF65-F5344CB8AC3E}">
        <p14:creationId xmlns:p14="http://schemas.microsoft.com/office/powerpoint/2010/main" val="3585091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48B255-D445-4014-86F9-890B31FEEE7A}"/>
              </a:ext>
            </a:extLst>
          </p:cNvPr>
          <p:cNvSpPr txBox="1"/>
          <p:nvPr/>
        </p:nvSpPr>
        <p:spPr>
          <a:xfrm>
            <a:off x="1371600" y="914400"/>
            <a:ext cx="8534400" cy="5647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6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USERS ARE </a:t>
            </a:r>
          </a:p>
          <a:p>
            <a:endParaRPr lang="en-US" sz="2600" dirty="0">
              <a:solidFill>
                <a:prstClr val="black"/>
              </a:solidFill>
              <a:latin typeface="Times New Roman" panose="02020603050405020304" pitchFamily="18" charset="0"/>
              <a:ea typeface="+mj-ea"/>
              <a:cs typeface="Times New Roman" pitchFamily="18" charset="0"/>
            </a:endParaRPr>
          </a:p>
          <a:p>
            <a:pPr lvl="2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Farmers</a:t>
            </a:r>
          </a:p>
          <a:p>
            <a:pPr lvl="2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Exporters</a:t>
            </a:r>
          </a:p>
          <a:p>
            <a:pPr lvl="2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Investors</a:t>
            </a:r>
          </a:p>
          <a:p>
            <a:pPr lvl="2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Suppliers</a:t>
            </a:r>
          </a:p>
          <a:p>
            <a:pPr lvl="2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Specialist</a:t>
            </a:r>
          </a:p>
          <a:p>
            <a:pPr lvl="2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Public</a:t>
            </a:r>
          </a:p>
          <a:p>
            <a:pPr lvl="2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Admin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463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6350" y="1752600"/>
            <a:ext cx="8858250" cy="4211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32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Farmers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Registration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Add crops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Purchase products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Add Farming Techniques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Chat with specialist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Request capital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6350" y="561976"/>
            <a:ext cx="4648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MODULES ARE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57325" y="685801"/>
            <a:ext cx="8982075" cy="5627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32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Suppliers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Add product details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View Booking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Add Feedback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Specialists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View Enquiries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Respond to enquiries</a:t>
            </a:r>
            <a:endParaRPr lang="en-I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Exporters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Add order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View products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38250" y="381000"/>
            <a:ext cx="8743950" cy="568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Investors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Invest Money</a:t>
            </a:r>
          </a:p>
          <a:p>
            <a:pPr lvl="4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People who want to invest in agriculture can register so they can help farmers.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Public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Registration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Purchase products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View products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Add feedback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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View farming techniques</a:t>
            </a:r>
            <a:endParaRPr lang="en-I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0650" y="2828926"/>
            <a:ext cx="920115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CONTEXT DIAGRAM / 	LEVEL 0</a:t>
            </a:r>
          </a:p>
        </p:txBody>
      </p:sp>
    </p:spTree>
    <p:extLst>
      <p:ext uri="{BB962C8B-B14F-4D97-AF65-F5344CB8AC3E}">
        <p14:creationId xmlns:p14="http://schemas.microsoft.com/office/powerpoint/2010/main" val="2107474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24200" y="381000"/>
            <a:ext cx="1752600" cy="9144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ADMIN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0" y="5486400"/>
            <a:ext cx="1752600" cy="9144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EXPORTERS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4200" y="381000"/>
            <a:ext cx="1752600" cy="9144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FARMER</a:t>
            </a:r>
          </a:p>
        </p:txBody>
      </p:sp>
      <p:sp>
        <p:nvSpPr>
          <p:cNvPr id="5" name="Rectangle 4"/>
          <p:cNvSpPr/>
          <p:nvPr/>
        </p:nvSpPr>
        <p:spPr>
          <a:xfrm>
            <a:off x="5257800" y="5562600"/>
            <a:ext cx="1752600" cy="9144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SUPPLIERS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752600" y="2819400"/>
            <a:ext cx="1752600" cy="9144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SPECIALIST</a:t>
            </a:r>
          </a:p>
        </p:txBody>
      </p:sp>
      <p:sp>
        <p:nvSpPr>
          <p:cNvPr id="7" name="Rectangle 6"/>
          <p:cNvSpPr/>
          <p:nvPr/>
        </p:nvSpPr>
        <p:spPr>
          <a:xfrm>
            <a:off x="8763000" y="2743200"/>
            <a:ext cx="1752600" cy="9144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PUBLIC</a:t>
            </a:r>
          </a:p>
        </p:txBody>
      </p:sp>
      <p:sp>
        <p:nvSpPr>
          <p:cNvPr id="8" name="Oval 7"/>
          <p:cNvSpPr/>
          <p:nvPr/>
        </p:nvSpPr>
        <p:spPr>
          <a:xfrm>
            <a:off x="4876800" y="2438400"/>
            <a:ext cx="2514600" cy="2057400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FARMERS_HELP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6200000" flipH="1">
            <a:off x="4533900" y="1333500"/>
            <a:ext cx="1219200" cy="1143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 flipV="1">
            <a:off x="4076700" y="1333500"/>
            <a:ext cx="1371600" cy="1295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5400000" flipH="1" flipV="1">
            <a:off x="5410200" y="5029200"/>
            <a:ext cx="10668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" idx="0"/>
          </p:cNvCxnSpPr>
          <p:nvPr/>
        </p:nvCxnSpPr>
        <p:spPr>
          <a:xfrm rot="5400000" flipH="1" flipV="1">
            <a:off x="3295650" y="3752850"/>
            <a:ext cx="1600200" cy="18669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2"/>
          </p:cNvCxnSpPr>
          <p:nvPr/>
        </p:nvCxnSpPr>
        <p:spPr>
          <a:xfrm rot="10800000">
            <a:off x="3505200" y="3429000"/>
            <a:ext cx="1371600" cy="381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505200" y="3124200"/>
            <a:ext cx="14478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0800000" flipV="1">
            <a:off x="3581400" y="4114800"/>
            <a:ext cx="1600200" cy="1371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0800000">
            <a:off x="7391400" y="3429000"/>
            <a:ext cx="13716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 flipH="1" flipV="1">
            <a:off x="6515100" y="1485900"/>
            <a:ext cx="1295400" cy="914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8" idx="7"/>
          </p:cNvCxnSpPr>
          <p:nvPr/>
        </p:nvCxnSpPr>
        <p:spPr>
          <a:xfrm rot="5400000">
            <a:off x="6828025" y="1490523"/>
            <a:ext cx="1444299" cy="105405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315200" y="3124200"/>
            <a:ext cx="14478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5868194" y="5028406"/>
            <a:ext cx="10668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733800" y="27432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Request</a:t>
            </a:r>
          </a:p>
        </p:txBody>
      </p:sp>
      <p:sp>
        <p:nvSpPr>
          <p:cNvPr id="70" name="TextBox 69"/>
          <p:cNvSpPr txBox="1"/>
          <p:nvPr/>
        </p:nvSpPr>
        <p:spPr>
          <a:xfrm rot="5400000">
            <a:off x="5167620" y="486621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Request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620000" y="35052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Request</a:t>
            </a:r>
          </a:p>
        </p:txBody>
      </p:sp>
      <p:sp>
        <p:nvSpPr>
          <p:cNvPr id="72" name="TextBox 71"/>
          <p:cNvSpPr txBox="1"/>
          <p:nvPr/>
        </p:nvSpPr>
        <p:spPr>
          <a:xfrm rot="18291015">
            <a:off x="7123734" y="196551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Request</a:t>
            </a:r>
          </a:p>
        </p:txBody>
      </p:sp>
      <p:sp>
        <p:nvSpPr>
          <p:cNvPr id="73" name="TextBox 72"/>
          <p:cNvSpPr txBox="1"/>
          <p:nvPr/>
        </p:nvSpPr>
        <p:spPr>
          <a:xfrm rot="19157103">
            <a:off x="3324240" y="439327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Request</a:t>
            </a:r>
          </a:p>
        </p:txBody>
      </p:sp>
      <p:sp>
        <p:nvSpPr>
          <p:cNvPr id="74" name="TextBox 73"/>
          <p:cNvSpPr txBox="1"/>
          <p:nvPr/>
        </p:nvSpPr>
        <p:spPr>
          <a:xfrm rot="2804373">
            <a:off x="4836022" y="16622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Request</a:t>
            </a:r>
          </a:p>
        </p:txBody>
      </p:sp>
      <p:sp>
        <p:nvSpPr>
          <p:cNvPr id="87" name="TextBox 86"/>
          <p:cNvSpPr txBox="1"/>
          <p:nvPr/>
        </p:nvSpPr>
        <p:spPr>
          <a:xfrm rot="18360143">
            <a:off x="6286819" y="1738399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Response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391400" y="274320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Response</a:t>
            </a:r>
          </a:p>
        </p:txBody>
      </p:sp>
      <p:sp>
        <p:nvSpPr>
          <p:cNvPr id="89" name="TextBox 88"/>
          <p:cNvSpPr txBox="1"/>
          <p:nvPr/>
        </p:nvSpPr>
        <p:spPr>
          <a:xfrm rot="2734289">
            <a:off x="3968529" y="1935779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Response</a:t>
            </a:r>
          </a:p>
        </p:txBody>
      </p:sp>
      <p:sp>
        <p:nvSpPr>
          <p:cNvPr id="90" name="TextBox 89"/>
          <p:cNvSpPr txBox="1"/>
          <p:nvPr/>
        </p:nvSpPr>
        <p:spPr>
          <a:xfrm rot="5400000">
            <a:off x="5965412" y="4794947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Response</a:t>
            </a:r>
          </a:p>
        </p:txBody>
      </p:sp>
      <p:sp>
        <p:nvSpPr>
          <p:cNvPr id="91" name="TextBox 90"/>
          <p:cNvSpPr txBox="1"/>
          <p:nvPr/>
        </p:nvSpPr>
        <p:spPr>
          <a:xfrm rot="19201441">
            <a:off x="3839192" y="480439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Response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657600" y="350520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8382000" y="5562600"/>
            <a:ext cx="1752600" cy="9144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INVESTORS</a:t>
            </a:r>
          </a:p>
        </p:txBody>
      </p:sp>
      <p:sp>
        <p:nvSpPr>
          <p:cNvPr id="101" name="TextBox 100"/>
          <p:cNvSpPr txBox="1"/>
          <p:nvPr/>
        </p:nvSpPr>
        <p:spPr>
          <a:xfrm rot="2043452">
            <a:off x="7311912" y="480851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Request</a:t>
            </a:r>
          </a:p>
        </p:txBody>
      </p:sp>
      <p:cxnSp>
        <p:nvCxnSpPr>
          <p:cNvPr id="102" name="Straight Arrow Connector 101"/>
          <p:cNvCxnSpPr>
            <a:endCxn id="8" idx="5"/>
          </p:cNvCxnSpPr>
          <p:nvPr/>
        </p:nvCxnSpPr>
        <p:spPr>
          <a:xfrm rot="10800000">
            <a:off x="7023147" y="4194503"/>
            <a:ext cx="1968455" cy="13680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 rot="1998445">
            <a:off x="7898564" y="446131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Response</a:t>
            </a:r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7239000" y="3962400"/>
            <a:ext cx="2286000" cy="1600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437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1" y="2971801"/>
            <a:ext cx="259186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LEVEL 1</a:t>
            </a:r>
          </a:p>
        </p:txBody>
      </p:sp>
    </p:spTree>
    <p:extLst>
      <p:ext uri="{BB962C8B-B14F-4D97-AF65-F5344CB8AC3E}">
        <p14:creationId xmlns:p14="http://schemas.microsoft.com/office/powerpoint/2010/main" val="1011436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DC73B8-8B1B-44ED-B287-6D8EAC1D2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4005"/>
            <a:ext cx="9144000" cy="676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86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8200" y="2819401"/>
            <a:ext cx="24906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LEVEL 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EC4EE5-C2FB-41BD-AEE3-54092603128E}"/>
              </a:ext>
            </a:extLst>
          </p:cNvPr>
          <p:cNvSpPr txBox="1"/>
          <p:nvPr/>
        </p:nvSpPr>
        <p:spPr>
          <a:xfrm>
            <a:off x="3200400" y="2654480"/>
            <a:ext cx="6400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2.1 Farmer Management</a:t>
            </a:r>
            <a:endParaRPr lang="en-I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3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9015603" cy="4351337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Farmers Help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is a </a:t>
            </a:r>
          </a:p>
          <a:p>
            <a:pPr algn="just">
              <a:lnSpc>
                <a:spcPct val="100000"/>
              </a:lnSpc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Flexible software package which contains numerous potent features that makes the activities of farmer management easier than ever. </a:t>
            </a:r>
          </a:p>
          <a:p>
            <a:pPr algn="just">
              <a:lnSpc>
                <a:spcPct val="100000"/>
              </a:lnSpc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Web application intended to manage different farming requirements like crops, techniques used, selling and buying products etc. </a:t>
            </a:r>
          </a:p>
          <a:p>
            <a:pPr algn="just">
              <a:lnSpc>
                <a:spcPct val="100000"/>
              </a:lnSpc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Seven types of users interact with the project.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D6B782-04BA-426A-ABBA-FDC60BB9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20" y="480601"/>
            <a:ext cx="8849960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11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DEE5CC-CFBB-4714-9D1F-EEA5CFD21B1F}"/>
              </a:ext>
            </a:extLst>
          </p:cNvPr>
          <p:cNvSpPr txBox="1"/>
          <p:nvPr/>
        </p:nvSpPr>
        <p:spPr>
          <a:xfrm>
            <a:off x="2667000" y="2659560"/>
            <a:ext cx="6705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2.2 Specialist Management</a:t>
            </a:r>
            <a:endParaRPr lang="en-I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526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BE257F-41C8-456E-9679-E9211683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1123628"/>
            <a:ext cx="9059539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9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E4160E-D19F-4A38-8EDD-5A4C0C6923C9}"/>
              </a:ext>
            </a:extLst>
          </p:cNvPr>
          <p:cNvSpPr txBox="1"/>
          <p:nvPr/>
        </p:nvSpPr>
        <p:spPr>
          <a:xfrm>
            <a:off x="3276600" y="2705726"/>
            <a:ext cx="5867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Public Management</a:t>
            </a:r>
            <a:endParaRPr lang="en-I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633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2F3409-0627-4846-B69C-A92EE19B5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1" y="380575"/>
            <a:ext cx="9059539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85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AB02B1-5CA9-457A-BCC1-9B27E9BFD6A9}"/>
              </a:ext>
            </a:extLst>
          </p:cNvPr>
          <p:cNvSpPr txBox="1"/>
          <p:nvPr/>
        </p:nvSpPr>
        <p:spPr>
          <a:xfrm>
            <a:off x="2819400" y="2743201"/>
            <a:ext cx="6553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Supplier Management</a:t>
            </a:r>
            <a:endParaRPr lang="en-I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241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EC7C95-8CB5-4CB2-93B9-80C33EDE9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1" y="542522"/>
            <a:ext cx="9059539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87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36220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 Exporters Management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2A078C-3718-49A3-A889-C8CE4F784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1166497"/>
            <a:ext cx="8973802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45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806089-955F-4A51-BC6D-D49D588487F2}"/>
              </a:ext>
            </a:extLst>
          </p:cNvPr>
          <p:cNvSpPr txBox="1"/>
          <p:nvPr/>
        </p:nvSpPr>
        <p:spPr>
          <a:xfrm>
            <a:off x="2895600" y="2705726"/>
            <a:ext cx="6324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 Investor Management</a:t>
            </a:r>
            <a:endParaRPr lang="en-I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523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9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OBJECTIVE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</a:rPr>
            </a:b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488" y="1422718"/>
            <a:ext cx="8363712" cy="4978082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Coordinate different events under one roof.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Customization of farming package; here the users can select the required options regarding the farming requirements.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The primary objective is to provide a fast and reliable system for farming fields and to make all the processes more efficient, speedy and secure by automating the system.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A805E-892E-4725-B9B1-208ADCD4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690180"/>
            <a:ext cx="9173855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07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86AFC6-F24E-46E2-9609-58F0381A6F15}"/>
              </a:ext>
            </a:extLst>
          </p:cNvPr>
          <p:cNvSpPr txBox="1"/>
          <p:nvPr/>
        </p:nvSpPr>
        <p:spPr>
          <a:xfrm>
            <a:off x="2971800" y="2705726"/>
            <a:ext cx="6553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2.7 Category Management</a:t>
            </a:r>
            <a:endParaRPr lang="en-I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289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ECED0C-2112-46F7-8DF0-E72AFF985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80" y="1890498"/>
            <a:ext cx="6953721" cy="336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72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A604D4-3C44-4E8E-93F7-91DAEF97C5A8}"/>
              </a:ext>
            </a:extLst>
          </p:cNvPr>
          <p:cNvSpPr txBox="1"/>
          <p:nvPr/>
        </p:nvSpPr>
        <p:spPr>
          <a:xfrm>
            <a:off x="2895600" y="2705726"/>
            <a:ext cx="6248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Product Management</a:t>
            </a:r>
            <a:endParaRPr lang="en-I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10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9F2267-FB0B-4B85-80AD-9A104E44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26" y="804496"/>
            <a:ext cx="8773749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1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0" y="2438401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ER Diagram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43200" y="3581400"/>
            <a:ext cx="685800" cy="381000"/>
          </a:xfrm>
          <a:prstGeom prst="rect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Farmer</a:t>
            </a:r>
          </a:p>
        </p:txBody>
      </p:sp>
      <p:sp>
        <p:nvSpPr>
          <p:cNvPr id="3" name="Diamond 2"/>
          <p:cNvSpPr/>
          <p:nvPr/>
        </p:nvSpPr>
        <p:spPr>
          <a:xfrm>
            <a:off x="4038600" y="3382780"/>
            <a:ext cx="914400" cy="838200"/>
          </a:xfrm>
          <a:prstGeom prst="diamond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Add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29000" y="3810000"/>
            <a:ext cx="609600" cy="1588"/>
          </a:xfrm>
          <a:prstGeom prst="line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953000" y="3810000"/>
            <a:ext cx="609600" cy="1588"/>
          </a:xfrm>
          <a:prstGeom prst="line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800600" y="1447800"/>
            <a:ext cx="914400" cy="533400"/>
          </a:xfrm>
          <a:prstGeom prst="rect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Technique</a:t>
            </a:r>
          </a:p>
        </p:txBody>
      </p:sp>
      <p:cxnSp>
        <p:nvCxnSpPr>
          <p:cNvPr id="7" name="Straight Connector 6"/>
          <p:cNvCxnSpPr>
            <a:stCxn id="42" idx="3"/>
            <a:endCxn id="31" idx="1"/>
          </p:cNvCxnSpPr>
          <p:nvPr/>
        </p:nvCxnSpPr>
        <p:spPr>
          <a:xfrm>
            <a:off x="6477000" y="3848100"/>
            <a:ext cx="609600" cy="1588"/>
          </a:xfrm>
          <a:prstGeom prst="line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8229600" y="3886200"/>
            <a:ext cx="457200" cy="1342"/>
          </a:xfrm>
          <a:prstGeom prst="line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153400" y="1447800"/>
            <a:ext cx="914400" cy="533400"/>
          </a:xfrm>
          <a:prstGeom prst="rect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Public</a:t>
            </a:r>
          </a:p>
        </p:txBody>
      </p:sp>
      <p:sp>
        <p:nvSpPr>
          <p:cNvPr id="12" name="Diamond 11"/>
          <p:cNvSpPr/>
          <p:nvPr/>
        </p:nvSpPr>
        <p:spPr>
          <a:xfrm>
            <a:off x="8915400" y="2362200"/>
            <a:ext cx="914400" cy="838200"/>
          </a:xfrm>
          <a:prstGeom prst="diamond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Add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10400" y="2514600"/>
            <a:ext cx="914400" cy="533400"/>
          </a:xfrm>
          <a:prstGeom prst="rect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Feedback</a:t>
            </a:r>
          </a:p>
        </p:txBody>
      </p:sp>
      <p:cxnSp>
        <p:nvCxnSpPr>
          <p:cNvPr id="14" name="Straight Connector 13"/>
          <p:cNvCxnSpPr>
            <a:stCxn id="13" idx="3"/>
            <a:endCxn id="12" idx="1"/>
          </p:cNvCxnSpPr>
          <p:nvPr/>
        </p:nvCxnSpPr>
        <p:spPr>
          <a:xfrm>
            <a:off x="7924800" y="2781300"/>
            <a:ext cx="990600" cy="1588"/>
          </a:xfrm>
          <a:prstGeom prst="line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hape 22"/>
          <p:cNvCxnSpPr>
            <a:stCxn id="2" idx="0"/>
            <a:endCxn id="16" idx="1"/>
          </p:cNvCxnSpPr>
          <p:nvPr/>
        </p:nvCxnSpPr>
        <p:spPr>
          <a:xfrm rot="5400000" flipH="1" flipV="1">
            <a:off x="3200400" y="2667000"/>
            <a:ext cx="800100" cy="1028700"/>
          </a:xfrm>
          <a:prstGeom prst="bentConnector2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Diamond 15"/>
          <p:cNvSpPr/>
          <p:nvPr/>
        </p:nvSpPr>
        <p:spPr>
          <a:xfrm>
            <a:off x="4114800" y="2362200"/>
            <a:ext cx="1295400" cy="838200"/>
          </a:xfrm>
          <a:prstGeom prst="diamond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Viewed By</a:t>
            </a:r>
          </a:p>
        </p:txBody>
      </p:sp>
      <p:cxnSp>
        <p:nvCxnSpPr>
          <p:cNvPr id="17" name="Straight Connector 16"/>
          <p:cNvCxnSpPr>
            <a:stCxn id="16" idx="3"/>
            <a:endCxn id="13" idx="1"/>
          </p:cNvCxnSpPr>
          <p:nvPr/>
        </p:nvCxnSpPr>
        <p:spPr>
          <a:xfrm>
            <a:off x="5410200" y="2781300"/>
            <a:ext cx="1600200" cy="1588"/>
          </a:xfrm>
          <a:prstGeom prst="line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Diamond 18"/>
          <p:cNvSpPr/>
          <p:nvPr/>
        </p:nvSpPr>
        <p:spPr>
          <a:xfrm>
            <a:off x="1752600" y="1524000"/>
            <a:ext cx="914400" cy="838200"/>
          </a:xfrm>
          <a:prstGeom prst="diamond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Buy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286000" y="304800"/>
            <a:ext cx="914400" cy="533400"/>
          </a:xfrm>
          <a:prstGeom prst="rect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Suppliers</a:t>
            </a:r>
          </a:p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Product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5715000" y="1676400"/>
            <a:ext cx="609600" cy="1588"/>
          </a:xfrm>
          <a:prstGeom prst="line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mond 22"/>
          <p:cNvSpPr/>
          <p:nvPr/>
        </p:nvSpPr>
        <p:spPr>
          <a:xfrm>
            <a:off x="3815860" y="105510"/>
            <a:ext cx="1365740" cy="838200"/>
          </a:xfrm>
          <a:prstGeom prst="diamond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Provided By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5169875" y="533400"/>
            <a:ext cx="609600" cy="1588"/>
          </a:xfrm>
          <a:prstGeom prst="line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638800" y="304800"/>
            <a:ext cx="914400" cy="533400"/>
          </a:xfrm>
          <a:prstGeom prst="rect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Suppliers</a:t>
            </a:r>
          </a:p>
        </p:txBody>
      </p:sp>
      <p:cxnSp>
        <p:nvCxnSpPr>
          <p:cNvPr id="26" name="Elbow Connector 25"/>
          <p:cNvCxnSpPr>
            <a:endCxn id="27" idx="1"/>
          </p:cNvCxnSpPr>
          <p:nvPr/>
        </p:nvCxnSpPr>
        <p:spPr>
          <a:xfrm rot="5400000" flipH="1" flipV="1">
            <a:off x="2318499" y="2318498"/>
            <a:ext cx="1916205" cy="609600"/>
          </a:xfrm>
          <a:prstGeom prst="bentConnector2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Diamond 26"/>
          <p:cNvSpPr/>
          <p:nvPr/>
        </p:nvSpPr>
        <p:spPr>
          <a:xfrm>
            <a:off x="3581400" y="1246095"/>
            <a:ext cx="914400" cy="838200"/>
          </a:xfrm>
          <a:prstGeom prst="diamond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Add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4495800" y="1676400"/>
            <a:ext cx="304800" cy="1588"/>
          </a:xfrm>
          <a:prstGeom prst="line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200400" y="533400"/>
            <a:ext cx="609600" cy="1588"/>
          </a:xfrm>
          <a:prstGeom prst="line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Diamond 30"/>
          <p:cNvSpPr/>
          <p:nvPr/>
        </p:nvSpPr>
        <p:spPr>
          <a:xfrm>
            <a:off x="7086600" y="3429000"/>
            <a:ext cx="1143000" cy="838200"/>
          </a:xfrm>
          <a:prstGeom prst="diamond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Order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7543800" y="1676400"/>
            <a:ext cx="609600" cy="1588"/>
          </a:xfrm>
          <a:prstGeom prst="line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686800" y="3581400"/>
            <a:ext cx="914400" cy="533400"/>
          </a:xfrm>
          <a:prstGeom prst="rect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Exporters</a:t>
            </a:r>
          </a:p>
        </p:txBody>
      </p:sp>
      <p:sp>
        <p:nvSpPr>
          <p:cNvPr id="34" name="Diamond 33"/>
          <p:cNvSpPr/>
          <p:nvPr/>
        </p:nvSpPr>
        <p:spPr>
          <a:xfrm>
            <a:off x="4038600" y="4267200"/>
            <a:ext cx="1219200" cy="838200"/>
          </a:xfrm>
          <a:prstGeom prst="diamond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Apply for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5211580" y="4694420"/>
            <a:ext cx="609600" cy="1588"/>
          </a:xfrm>
          <a:prstGeom prst="line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791200" y="4419600"/>
            <a:ext cx="914400" cy="533400"/>
          </a:xfrm>
          <a:prstGeom prst="rect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Capital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6705600" y="4724400"/>
            <a:ext cx="609600" cy="1588"/>
          </a:xfrm>
          <a:prstGeom prst="line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Diamond 37"/>
          <p:cNvSpPr/>
          <p:nvPr/>
        </p:nvSpPr>
        <p:spPr>
          <a:xfrm>
            <a:off x="7315200" y="4297180"/>
            <a:ext cx="1143000" cy="838200"/>
          </a:xfrm>
          <a:prstGeom prst="diamond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Given By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8458200" y="4724400"/>
            <a:ext cx="609600" cy="1588"/>
          </a:xfrm>
          <a:prstGeom prst="line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067800" y="4495800"/>
            <a:ext cx="914400" cy="533400"/>
          </a:xfrm>
          <a:prstGeom prst="rect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Investors</a:t>
            </a:r>
          </a:p>
        </p:txBody>
      </p:sp>
      <p:cxnSp>
        <p:nvCxnSpPr>
          <p:cNvPr id="41" name="Shape 40"/>
          <p:cNvCxnSpPr/>
          <p:nvPr/>
        </p:nvCxnSpPr>
        <p:spPr>
          <a:xfrm rot="16200000" flipH="1">
            <a:off x="3314700" y="4000500"/>
            <a:ext cx="762000" cy="685800"/>
          </a:xfrm>
          <a:prstGeom prst="bentConnector3">
            <a:avLst>
              <a:gd name="adj1" fmla="val 97213"/>
            </a:avLst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562600" y="3581400"/>
            <a:ext cx="914400" cy="533400"/>
          </a:xfrm>
          <a:prstGeom prst="rect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Products</a:t>
            </a:r>
          </a:p>
        </p:txBody>
      </p:sp>
      <p:sp>
        <p:nvSpPr>
          <p:cNvPr id="43" name="Diamond 42"/>
          <p:cNvSpPr/>
          <p:nvPr/>
        </p:nvSpPr>
        <p:spPr>
          <a:xfrm>
            <a:off x="6324600" y="1253706"/>
            <a:ext cx="1219200" cy="838200"/>
          </a:xfrm>
          <a:prstGeom prst="diamond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Viewed By</a:t>
            </a:r>
          </a:p>
        </p:txBody>
      </p:sp>
      <p:cxnSp>
        <p:nvCxnSpPr>
          <p:cNvPr id="53" name="Shape 52"/>
          <p:cNvCxnSpPr>
            <a:endCxn id="56" idx="1"/>
          </p:cNvCxnSpPr>
          <p:nvPr/>
        </p:nvCxnSpPr>
        <p:spPr>
          <a:xfrm rot="16200000" flipH="1">
            <a:off x="2724150" y="4362450"/>
            <a:ext cx="1409700" cy="609600"/>
          </a:xfrm>
          <a:prstGeom prst="bentConnector2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Diamond 55"/>
          <p:cNvSpPr/>
          <p:nvPr/>
        </p:nvSpPr>
        <p:spPr>
          <a:xfrm>
            <a:off x="3733800" y="4953000"/>
            <a:ext cx="990600" cy="838200"/>
          </a:xfrm>
          <a:prstGeom prst="diamond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Ask for </a:t>
            </a:r>
          </a:p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Enquiries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334000" y="5105400"/>
            <a:ext cx="914400" cy="533400"/>
          </a:xfrm>
          <a:prstGeom prst="rect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Doubt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4724400" y="5372100"/>
            <a:ext cx="609600" cy="1588"/>
          </a:xfrm>
          <a:prstGeom prst="line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61" idx="1"/>
          </p:cNvCxnSpPr>
          <p:nvPr/>
        </p:nvCxnSpPr>
        <p:spPr>
          <a:xfrm>
            <a:off x="6248400" y="5372100"/>
            <a:ext cx="533400" cy="1588"/>
          </a:xfrm>
          <a:prstGeom prst="line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Diamond 60"/>
          <p:cNvSpPr/>
          <p:nvPr/>
        </p:nvSpPr>
        <p:spPr>
          <a:xfrm>
            <a:off x="6781800" y="4953000"/>
            <a:ext cx="1219200" cy="838200"/>
          </a:xfrm>
          <a:prstGeom prst="diamond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Viewed By</a:t>
            </a:r>
          </a:p>
        </p:txBody>
      </p:sp>
      <p:cxnSp>
        <p:nvCxnSpPr>
          <p:cNvPr id="63" name="Straight Connector 62"/>
          <p:cNvCxnSpPr>
            <a:endCxn id="64" idx="1"/>
          </p:cNvCxnSpPr>
          <p:nvPr/>
        </p:nvCxnSpPr>
        <p:spPr>
          <a:xfrm>
            <a:off x="8001000" y="5372100"/>
            <a:ext cx="762000" cy="1588"/>
          </a:xfrm>
          <a:prstGeom prst="line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8763000" y="5105400"/>
            <a:ext cx="914400" cy="533400"/>
          </a:xfrm>
          <a:prstGeom prst="rect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Specialist</a:t>
            </a:r>
          </a:p>
        </p:txBody>
      </p:sp>
      <p:cxnSp>
        <p:nvCxnSpPr>
          <p:cNvPr id="65" name="Straight Connector 64"/>
          <p:cNvCxnSpPr>
            <a:endCxn id="67" idx="0"/>
          </p:cNvCxnSpPr>
          <p:nvPr/>
        </p:nvCxnSpPr>
        <p:spPr>
          <a:xfrm rot="5400000">
            <a:off x="9250364" y="5799137"/>
            <a:ext cx="358775" cy="38100"/>
          </a:xfrm>
          <a:prstGeom prst="line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Diamond 66"/>
          <p:cNvSpPr/>
          <p:nvPr/>
        </p:nvSpPr>
        <p:spPr>
          <a:xfrm>
            <a:off x="8839200" y="5997575"/>
            <a:ext cx="1143000" cy="838200"/>
          </a:xfrm>
          <a:prstGeom prst="diamond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Replay to doubt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8229600" y="6419850"/>
            <a:ext cx="609600" cy="1588"/>
          </a:xfrm>
          <a:prstGeom prst="line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315200" y="6172200"/>
            <a:ext cx="914400" cy="533400"/>
          </a:xfrm>
          <a:prstGeom prst="rect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Doubt</a:t>
            </a:r>
          </a:p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replay</a:t>
            </a:r>
          </a:p>
        </p:txBody>
      </p:sp>
      <p:cxnSp>
        <p:nvCxnSpPr>
          <p:cNvPr id="70" name="Shape 52"/>
          <p:cNvCxnSpPr>
            <a:endCxn id="76" idx="1"/>
          </p:cNvCxnSpPr>
          <p:nvPr/>
        </p:nvCxnSpPr>
        <p:spPr>
          <a:xfrm rot="16200000" flipH="1">
            <a:off x="2406650" y="4375150"/>
            <a:ext cx="2476500" cy="1651000"/>
          </a:xfrm>
          <a:prstGeom prst="bentConnector2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Diamond 75"/>
          <p:cNvSpPr/>
          <p:nvPr/>
        </p:nvSpPr>
        <p:spPr>
          <a:xfrm>
            <a:off x="4470400" y="6019800"/>
            <a:ext cx="990600" cy="838200"/>
          </a:xfrm>
          <a:prstGeom prst="diamond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Viewed By</a:t>
            </a:r>
          </a:p>
        </p:txBody>
      </p:sp>
      <p:cxnSp>
        <p:nvCxnSpPr>
          <p:cNvPr id="80" name="Straight Connector 79"/>
          <p:cNvCxnSpPr>
            <a:stCxn id="76" idx="3"/>
            <a:endCxn id="69" idx="1"/>
          </p:cNvCxnSpPr>
          <p:nvPr/>
        </p:nvCxnSpPr>
        <p:spPr>
          <a:xfrm>
            <a:off x="5461000" y="6438900"/>
            <a:ext cx="1854200" cy="1588"/>
          </a:xfrm>
          <a:prstGeom prst="line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105" idx="4"/>
          </p:cNvCxnSpPr>
          <p:nvPr/>
        </p:nvCxnSpPr>
        <p:spPr>
          <a:xfrm>
            <a:off x="1981200" y="3543300"/>
            <a:ext cx="762000" cy="268288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06" idx="3"/>
          </p:cNvCxnSpPr>
          <p:nvPr/>
        </p:nvCxnSpPr>
        <p:spPr>
          <a:xfrm>
            <a:off x="2295246" y="3404768"/>
            <a:ext cx="447955" cy="330621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02" idx="6"/>
          </p:cNvCxnSpPr>
          <p:nvPr/>
        </p:nvCxnSpPr>
        <p:spPr>
          <a:xfrm rot="5400000" flipH="1" flipV="1">
            <a:off x="2286000" y="4114800"/>
            <a:ext cx="609600" cy="304800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2057400" y="3886201"/>
            <a:ext cx="685800" cy="228601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3" idx="5"/>
          </p:cNvCxnSpPr>
          <p:nvPr/>
        </p:nvCxnSpPr>
        <p:spPr>
          <a:xfrm flipV="1">
            <a:off x="2142846" y="3886200"/>
            <a:ext cx="600355" cy="721192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 rot="16200000">
            <a:off x="2133600" y="4724400"/>
            <a:ext cx="609600" cy="3048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email</a:t>
            </a:r>
          </a:p>
        </p:txBody>
      </p:sp>
      <p:sp>
        <p:nvSpPr>
          <p:cNvPr id="103" name="Oval 102"/>
          <p:cNvSpPr/>
          <p:nvPr/>
        </p:nvSpPr>
        <p:spPr>
          <a:xfrm rot="16200000">
            <a:off x="1600200" y="4648200"/>
            <a:ext cx="762000" cy="4572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Account</a:t>
            </a:r>
          </a:p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number</a:t>
            </a:r>
          </a:p>
        </p:txBody>
      </p:sp>
      <p:sp>
        <p:nvSpPr>
          <p:cNvPr id="104" name="Oval 103"/>
          <p:cNvSpPr/>
          <p:nvPr/>
        </p:nvSpPr>
        <p:spPr>
          <a:xfrm rot="16560537">
            <a:off x="1410228" y="3984236"/>
            <a:ext cx="762000" cy="4572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Phone</a:t>
            </a:r>
          </a:p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number</a:t>
            </a:r>
          </a:p>
        </p:txBody>
      </p:sp>
      <p:sp>
        <p:nvSpPr>
          <p:cNvPr id="105" name="Oval 104"/>
          <p:cNvSpPr/>
          <p:nvPr/>
        </p:nvSpPr>
        <p:spPr>
          <a:xfrm rot="16200000">
            <a:off x="1409700" y="3314700"/>
            <a:ext cx="685800" cy="4572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Farmer</a:t>
            </a:r>
          </a:p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name</a:t>
            </a:r>
          </a:p>
        </p:txBody>
      </p:sp>
      <p:sp>
        <p:nvSpPr>
          <p:cNvPr id="106" name="Oval 105"/>
          <p:cNvSpPr/>
          <p:nvPr/>
        </p:nvSpPr>
        <p:spPr>
          <a:xfrm rot="16200000">
            <a:off x="1790700" y="2933700"/>
            <a:ext cx="685800" cy="4572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Farmer</a:t>
            </a:r>
          </a:p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id</a:t>
            </a:r>
          </a:p>
        </p:txBody>
      </p:sp>
      <p:cxnSp>
        <p:nvCxnSpPr>
          <p:cNvPr id="126" name="Straight Connector 125"/>
          <p:cNvCxnSpPr>
            <a:stCxn id="19" idx="3"/>
          </p:cNvCxnSpPr>
          <p:nvPr/>
        </p:nvCxnSpPr>
        <p:spPr>
          <a:xfrm flipV="1">
            <a:off x="2667000" y="838200"/>
            <a:ext cx="1588" cy="1104900"/>
          </a:xfrm>
          <a:prstGeom prst="line">
            <a:avLst/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endCxn id="154" idx="4"/>
          </p:cNvCxnSpPr>
          <p:nvPr/>
        </p:nvCxnSpPr>
        <p:spPr>
          <a:xfrm rot="10800000">
            <a:off x="1876427" y="468002"/>
            <a:ext cx="409575" cy="66986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endCxn id="152" idx="5"/>
          </p:cNvCxnSpPr>
          <p:nvPr/>
        </p:nvCxnSpPr>
        <p:spPr>
          <a:xfrm rot="10800000" flipV="1">
            <a:off x="1919933" y="762000"/>
            <a:ext cx="366069" cy="198043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19" idx="2"/>
          </p:cNvCxnSpPr>
          <p:nvPr/>
        </p:nvCxnSpPr>
        <p:spPr>
          <a:xfrm rot="16200000" flipH="1">
            <a:off x="1905000" y="2667000"/>
            <a:ext cx="1219200" cy="609600"/>
          </a:xfrm>
          <a:prstGeom prst="bentConnector3">
            <a:avLst>
              <a:gd name="adj1" fmla="val 13942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55" idx="0"/>
          </p:cNvCxnSpPr>
          <p:nvPr/>
        </p:nvCxnSpPr>
        <p:spPr>
          <a:xfrm rot="5400000" flipH="1" flipV="1">
            <a:off x="2326399" y="827105"/>
            <a:ext cx="177107" cy="199302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 rot="15993113">
            <a:off x="1411139" y="997290"/>
            <a:ext cx="725744" cy="4572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productid</a:t>
            </a:r>
          </a:p>
        </p:txBody>
      </p:sp>
      <p:sp>
        <p:nvSpPr>
          <p:cNvPr id="153" name="Oval 152"/>
          <p:cNvSpPr/>
          <p:nvPr/>
        </p:nvSpPr>
        <p:spPr>
          <a:xfrm rot="21316476">
            <a:off x="1884391" y="18705"/>
            <a:ext cx="725744" cy="228556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supplier name</a:t>
            </a:r>
          </a:p>
        </p:txBody>
      </p:sp>
      <p:sp>
        <p:nvSpPr>
          <p:cNvPr id="154" name="Oval 153"/>
          <p:cNvSpPr/>
          <p:nvPr/>
        </p:nvSpPr>
        <p:spPr>
          <a:xfrm rot="16200000">
            <a:off x="1351273" y="315602"/>
            <a:ext cx="745504" cy="3048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quantity</a:t>
            </a:r>
          </a:p>
        </p:txBody>
      </p:sp>
      <p:sp>
        <p:nvSpPr>
          <p:cNvPr id="155" name="Oval 154"/>
          <p:cNvSpPr/>
          <p:nvPr/>
        </p:nvSpPr>
        <p:spPr>
          <a:xfrm rot="21316476">
            <a:off x="2034183" y="1014532"/>
            <a:ext cx="599898" cy="4572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email</a:t>
            </a:r>
          </a:p>
        </p:txBody>
      </p:sp>
      <p:sp>
        <p:nvSpPr>
          <p:cNvPr id="156" name="Oval 155"/>
          <p:cNvSpPr/>
          <p:nvPr/>
        </p:nvSpPr>
        <p:spPr>
          <a:xfrm rot="21316476">
            <a:off x="2754328" y="1025695"/>
            <a:ext cx="587345" cy="294398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rate</a:t>
            </a:r>
          </a:p>
        </p:txBody>
      </p:sp>
      <p:cxnSp>
        <p:nvCxnSpPr>
          <p:cNvPr id="161" name="Straight Connector 160"/>
          <p:cNvCxnSpPr>
            <a:stCxn id="20" idx="2"/>
            <a:endCxn id="156" idx="0"/>
          </p:cNvCxnSpPr>
          <p:nvPr/>
        </p:nvCxnSpPr>
        <p:spPr>
          <a:xfrm rot="16200000" flipH="1">
            <a:off x="2795541" y="785860"/>
            <a:ext cx="187995" cy="292674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20" idx="0"/>
            <a:endCxn id="153" idx="5"/>
          </p:cNvCxnSpPr>
          <p:nvPr/>
        </p:nvCxnSpPr>
        <p:spPr>
          <a:xfrm rot="16200000" flipV="1">
            <a:off x="2570209" y="131808"/>
            <a:ext cx="112423" cy="233563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Oval 166"/>
          <p:cNvSpPr/>
          <p:nvPr/>
        </p:nvSpPr>
        <p:spPr>
          <a:xfrm>
            <a:off x="3291075" y="38890"/>
            <a:ext cx="725744" cy="28586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Product</a:t>
            </a:r>
          </a:p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name</a:t>
            </a:r>
          </a:p>
        </p:txBody>
      </p:sp>
      <p:cxnSp>
        <p:nvCxnSpPr>
          <p:cNvPr id="168" name="Straight Connector 167"/>
          <p:cNvCxnSpPr>
            <a:stCxn id="167" idx="3"/>
          </p:cNvCxnSpPr>
          <p:nvPr/>
        </p:nvCxnSpPr>
        <p:spPr>
          <a:xfrm rot="5400000">
            <a:off x="3249823" y="233467"/>
            <a:ext cx="98114" cy="196957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/>
          <p:cNvSpPr/>
          <p:nvPr/>
        </p:nvSpPr>
        <p:spPr>
          <a:xfrm>
            <a:off x="6528004" y="-9525"/>
            <a:ext cx="925103" cy="289292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Sup_reg</a:t>
            </a:r>
          </a:p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number</a:t>
            </a:r>
          </a:p>
        </p:txBody>
      </p:sp>
      <p:sp>
        <p:nvSpPr>
          <p:cNvPr id="176" name="Oval 175"/>
          <p:cNvSpPr/>
          <p:nvPr/>
        </p:nvSpPr>
        <p:spPr>
          <a:xfrm rot="21316476">
            <a:off x="7327652" y="160411"/>
            <a:ext cx="725744" cy="225398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name</a:t>
            </a:r>
          </a:p>
        </p:txBody>
      </p:sp>
      <p:sp>
        <p:nvSpPr>
          <p:cNvPr id="177" name="Oval 176"/>
          <p:cNvSpPr/>
          <p:nvPr/>
        </p:nvSpPr>
        <p:spPr>
          <a:xfrm rot="21316476">
            <a:off x="4811604" y="29768"/>
            <a:ext cx="734956" cy="297488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Phone</a:t>
            </a:r>
          </a:p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number</a:t>
            </a:r>
          </a:p>
        </p:txBody>
      </p:sp>
      <p:sp>
        <p:nvSpPr>
          <p:cNvPr id="178" name="Oval 177"/>
          <p:cNvSpPr/>
          <p:nvPr/>
        </p:nvSpPr>
        <p:spPr>
          <a:xfrm rot="21316476">
            <a:off x="7413979" y="777261"/>
            <a:ext cx="725744" cy="269662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email</a:t>
            </a:r>
          </a:p>
        </p:txBody>
      </p:sp>
      <p:sp>
        <p:nvSpPr>
          <p:cNvPr id="180" name="Oval 179"/>
          <p:cNvSpPr/>
          <p:nvPr/>
        </p:nvSpPr>
        <p:spPr>
          <a:xfrm rot="21316476">
            <a:off x="6250453" y="1000917"/>
            <a:ext cx="725744" cy="311059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address</a:t>
            </a:r>
          </a:p>
        </p:txBody>
      </p:sp>
      <p:cxnSp>
        <p:nvCxnSpPr>
          <p:cNvPr id="181" name="Straight Connector 180"/>
          <p:cNvCxnSpPr>
            <a:endCxn id="175" idx="4"/>
          </p:cNvCxnSpPr>
          <p:nvPr/>
        </p:nvCxnSpPr>
        <p:spPr>
          <a:xfrm flipV="1">
            <a:off x="6527799" y="279767"/>
            <a:ext cx="462756" cy="155212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25" idx="3"/>
            <a:endCxn id="176" idx="3"/>
          </p:cNvCxnSpPr>
          <p:nvPr/>
        </p:nvCxnSpPr>
        <p:spPr>
          <a:xfrm flipV="1">
            <a:off x="6553200" y="373668"/>
            <a:ext cx="888172" cy="197833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endCxn id="178" idx="1"/>
          </p:cNvCxnSpPr>
          <p:nvPr/>
        </p:nvCxnSpPr>
        <p:spPr>
          <a:xfrm>
            <a:off x="6553200" y="755650"/>
            <a:ext cx="960080" cy="82564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endCxn id="251" idx="0"/>
          </p:cNvCxnSpPr>
          <p:nvPr/>
        </p:nvCxnSpPr>
        <p:spPr>
          <a:xfrm>
            <a:off x="6400800" y="809626"/>
            <a:ext cx="1022266" cy="262711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endCxn id="180" idx="0"/>
          </p:cNvCxnSpPr>
          <p:nvPr/>
        </p:nvCxnSpPr>
        <p:spPr>
          <a:xfrm>
            <a:off x="6324600" y="838201"/>
            <a:ext cx="275912" cy="163245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3" name="Oval 212"/>
          <p:cNvSpPr/>
          <p:nvPr/>
        </p:nvSpPr>
        <p:spPr>
          <a:xfrm rot="21353794">
            <a:off x="4276195" y="1090625"/>
            <a:ext cx="675748" cy="275597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followupid</a:t>
            </a:r>
          </a:p>
        </p:txBody>
      </p:sp>
      <p:sp>
        <p:nvSpPr>
          <p:cNvPr id="214" name="Oval 213"/>
          <p:cNvSpPr/>
          <p:nvPr/>
        </p:nvSpPr>
        <p:spPr>
          <a:xfrm rot="21353794">
            <a:off x="4962231" y="783140"/>
            <a:ext cx="600847" cy="279483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item</a:t>
            </a:r>
          </a:p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name</a:t>
            </a:r>
          </a:p>
        </p:txBody>
      </p:sp>
      <p:sp>
        <p:nvSpPr>
          <p:cNvPr id="216" name="Oval 215"/>
          <p:cNvSpPr/>
          <p:nvPr/>
        </p:nvSpPr>
        <p:spPr>
          <a:xfrm rot="179906">
            <a:off x="5571641" y="1087751"/>
            <a:ext cx="595396" cy="27403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email</a:t>
            </a:r>
          </a:p>
        </p:txBody>
      </p:sp>
      <p:cxnSp>
        <p:nvCxnSpPr>
          <p:cNvPr id="217" name="Straight Connector 216"/>
          <p:cNvCxnSpPr/>
          <p:nvPr/>
        </p:nvCxnSpPr>
        <p:spPr>
          <a:xfrm rot="16200000" flipV="1">
            <a:off x="4888727" y="1283474"/>
            <a:ext cx="164842" cy="188697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6" idx="0"/>
            <a:endCxn id="214" idx="4"/>
          </p:cNvCxnSpPr>
          <p:nvPr/>
        </p:nvCxnSpPr>
        <p:spPr>
          <a:xfrm rot="5400000" flipH="1" flipV="1">
            <a:off x="5072459" y="1247605"/>
            <a:ext cx="385536" cy="14854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20" idx="0"/>
          </p:cNvCxnSpPr>
          <p:nvPr/>
        </p:nvCxnSpPr>
        <p:spPr>
          <a:xfrm rot="5400000" flipH="1" flipV="1">
            <a:off x="5468970" y="2149148"/>
            <a:ext cx="337780" cy="1884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endCxn id="216" idx="3"/>
          </p:cNvCxnSpPr>
          <p:nvPr/>
        </p:nvCxnSpPr>
        <p:spPr>
          <a:xfrm flipV="1">
            <a:off x="5410201" y="1310506"/>
            <a:ext cx="243855" cy="137294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 rot="174187">
            <a:off x="9075211" y="475380"/>
            <a:ext cx="725744" cy="311059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email</a:t>
            </a:r>
          </a:p>
        </p:txBody>
      </p:sp>
      <p:sp>
        <p:nvSpPr>
          <p:cNvPr id="235" name="Oval 234"/>
          <p:cNvSpPr/>
          <p:nvPr/>
        </p:nvSpPr>
        <p:spPr>
          <a:xfrm>
            <a:off x="8229601" y="609600"/>
            <a:ext cx="897385" cy="364062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Phone</a:t>
            </a:r>
          </a:p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number</a:t>
            </a:r>
          </a:p>
        </p:txBody>
      </p:sp>
      <p:sp>
        <p:nvSpPr>
          <p:cNvPr id="236" name="Oval 235"/>
          <p:cNvSpPr/>
          <p:nvPr/>
        </p:nvSpPr>
        <p:spPr>
          <a:xfrm rot="253405">
            <a:off x="9384558" y="816823"/>
            <a:ext cx="725744" cy="351509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pub</a:t>
            </a:r>
          </a:p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name</a:t>
            </a:r>
          </a:p>
        </p:txBody>
      </p:sp>
      <p:sp>
        <p:nvSpPr>
          <p:cNvPr id="237" name="Oval 236"/>
          <p:cNvSpPr/>
          <p:nvPr/>
        </p:nvSpPr>
        <p:spPr>
          <a:xfrm rot="253405">
            <a:off x="9536957" y="1226397"/>
            <a:ext cx="725744" cy="351509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pub</a:t>
            </a:r>
          </a:p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id</a:t>
            </a:r>
          </a:p>
        </p:txBody>
      </p:sp>
      <p:sp>
        <p:nvSpPr>
          <p:cNvPr id="238" name="Oval 237"/>
          <p:cNvSpPr/>
          <p:nvPr/>
        </p:nvSpPr>
        <p:spPr>
          <a:xfrm rot="253405">
            <a:off x="9460622" y="1639673"/>
            <a:ext cx="826241" cy="351509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password</a:t>
            </a:r>
          </a:p>
        </p:txBody>
      </p:sp>
      <p:cxnSp>
        <p:nvCxnSpPr>
          <p:cNvPr id="239" name="Straight Connector 238"/>
          <p:cNvCxnSpPr>
            <a:endCxn id="235" idx="4"/>
          </p:cNvCxnSpPr>
          <p:nvPr/>
        </p:nvCxnSpPr>
        <p:spPr>
          <a:xfrm rot="16200000" flipV="1">
            <a:off x="8445478" y="1206478"/>
            <a:ext cx="474138" cy="8507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 rot="5400000" flipH="1" flipV="1">
            <a:off x="8724901" y="876303"/>
            <a:ext cx="685801" cy="457197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endCxn id="236" idx="3"/>
          </p:cNvCxnSpPr>
          <p:nvPr/>
        </p:nvCxnSpPr>
        <p:spPr>
          <a:xfrm flipV="1">
            <a:off x="9067801" y="1097620"/>
            <a:ext cx="414585" cy="350180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endCxn id="237" idx="2"/>
          </p:cNvCxnSpPr>
          <p:nvPr/>
        </p:nvCxnSpPr>
        <p:spPr>
          <a:xfrm flipV="1">
            <a:off x="9067800" y="1375428"/>
            <a:ext cx="470142" cy="167623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>
            <a:stCxn id="10" idx="3"/>
            <a:endCxn id="238" idx="1"/>
          </p:cNvCxnSpPr>
          <p:nvPr/>
        </p:nvCxnSpPr>
        <p:spPr>
          <a:xfrm flipV="1">
            <a:off x="9067801" y="1669974"/>
            <a:ext cx="523767" cy="44527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Elbow Connector 260"/>
          <p:cNvCxnSpPr>
            <a:endCxn id="12" idx="0"/>
          </p:cNvCxnSpPr>
          <p:nvPr/>
        </p:nvCxnSpPr>
        <p:spPr>
          <a:xfrm rot="16200000" flipH="1">
            <a:off x="8991600" y="1981200"/>
            <a:ext cx="457200" cy="304800"/>
          </a:xfrm>
          <a:prstGeom prst="bentConnector3">
            <a:avLst>
              <a:gd name="adj1" fmla="val -2083"/>
            </a:avLst>
          </a:prstGeom>
          <a:ln w="38100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 rot="21419173">
            <a:off x="6634579" y="2149247"/>
            <a:ext cx="600803" cy="212765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email</a:t>
            </a:r>
          </a:p>
        </p:txBody>
      </p:sp>
      <p:sp>
        <p:nvSpPr>
          <p:cNvPr id="264" name="Oval 263"/>
          <p:cNvSpPr/>
          <p:nvPr/>
        </p:nvSpPr>
        <p:spPr>
          <a:xfrm>
            <a:off x="8077201" y="2209800"/>
            <a:ext cx="598963" cy="27782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feed</a:t>
            </a:r>
          </a:p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id</a:t>
            </a:r>
          </a:p>
        </p:txBody>
      </p:sp>
      <p:sp>
        <p:nvSpPr>
          <p:cNvPr id="265" name="Oval 264"/>
          <p:cNvSpPr/>
          <p:nvPr/>
        </p:nvSpPr>
        <p:spPr>
          <a:xfrm>
            <a:off x="6248401" y="2362201"/>
            <a:ext cx="597471" cy="283221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name</a:t>
            </a:r>
          </a:p>
        </p:txBody>
      </p:sp>
      <p:sp>
        <p:nvSpPr>
          <p:cNvPr id="266" name="Oval 265"/>
          <p:cNvSpPr/>
          <p:nvPr/>
        </p:nvSpPr>
        <p:spPr>
          <a:xfrm rot="253405">
            <a:off x="7779212" y="2002975"/>
            <a:ext cx="598963" cy="207071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dates</a:t>
            </a:r>
          </a:p>
        </p:txBody>
      </p:sp>
      <p:sp>
        <p:nvSpPr>
          <p:cNvPr id="267" name="Oval 266"/>
          <p:cNvSpPr/>
          <p:nvPr/>
        </p:nvSpPr>
        <p:spPr>
          <a:xfrm>
            <a:off x="8077200" y="2514600"/>
            <a:ext cx="685800" cy="2286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mobile</a:t>
            </a:r>
          </a:p>
        </p:txBody>
      </p:sp>
      <p:sp>
        <p:nvSpPr>
          <p:cNvPr id="268" name="Oval 267"/>
          <p:cNvSpPr/>
          <p:nvPr/>
        </p:nvSpPr>
        <p:spPr>
          <a:xfrm rot="21394344">
            <a:off x="7142262" y="1922649"/>
            <a:ext cx="598963" cy="28673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Feed</a:t>
            </a:r>
          </a:p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back</a:t>
            </a:r>
          </a:p>
        </p:txBody>
      </p:sp>
      <p:cxnSp>
        <p:nvCxnSpPr>
          <p:cNvPr id="269" name="Straight Connector 268"/>
          <p:cNvCxnSpPr>
            <a:stCxn id="13" idx="0"/>
          </p:cNvCxnSpPr>
          <p:nvPr/>
        </p:nvCxnSpPr>
        <p:spPr>
          <a:xfrm rot="5400000" flipH="1" flipV="1">
            <a:off x="7315200" y="2362200"/>
            <a:ext cx="304800" cy="1588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endCxn id="266" idx="3"/>
          </p:cNvCxnSpPr>
          <p:nvPr/>
        </p:nvCxnSpPr>
        <p:spPr>
          <a:xfrm rot="5400000" flipH="1" flipV="1">
            <a:off x="7565718" y="2218208"/>
            <a:ext cx="350674" cy="242110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endCxn id="267" idx="2"/>
          </p:cNvCxnSpPr>
          <p:nvPr/>
        </p:nvCxnSpPr>
        <p:spPr>
          <a:xfrm flipV="1">
            <a:off x="7924800" y="2628900"/>
            <a:ext cx="152400" cy="38100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>
            <a:endCxn id="264" idx="2"/>
          </p:cNvCxnSpPr>
          <p:nvPr/>
        </p:nvCxnSpPr>
        <p:spPr>
          <a:xfrm rot="5400000" flipH="1" flipV="1">
            <a:off x="7918055" y="2355455"/>
            <a:ext cx="165890" cy="152400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>
            <a:endCxn id="263" idx="5"/>
          </p:cNvCxnSpPr>
          <p:nvPr/>
        </p:nvCxnSpPr>
        <p:spPr>
          <a:xfrm rot="16200000" flipV="1">
            <a:off x="7135618" y="2335018"/>
            <a:ext cx="195020" cy="164144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endCxn id="265" idx="6"/>
          </p:cNvCxnSpPr>
          <p:nvPr/>
        </p:nvCxnSpPr>
        <p:spPr>
          <a:xfrm rot="10800000">
            <a:off x="6845873" y="2503813"/>
            <a:ext cx="164529" cy="10789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4" name="Oval 303"/>
          <p:cNvSpPr/>
          <p:nvPr/>
        </p:nvSpPr>
        <p:spPr>
          <a:xfrm>
            <a:off x="5715000" y="2819400"/>
            <a:ext cx="762000" cy="2286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Product</a:t>
            </a:r>
          </a:p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id</a:t>
            </a:r>
          </a:p>
        </p:txBody>
      </p:sp>
      <p:sp>
        <p:nvSpPr>
          <p:cNvPr id="305" name="Oval 304"/>
          <p:cNvSpPr/>
          <p:nvPr/>
        </p:nvSpPr>
        <p:spPr>
          <a:xfrm>
            <a:off x="4800601" y="3543301"/>
            <a:ext cx="609599" cy="228599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pro</a:t>
            </a:r>
          </a:p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name</a:t>
            </a:r>
          </a:p>
        </p:txBody>
      </p:sp>
      <p:sp>
        <p:nvSpPr>
          <p:cNvPr id="306" name="Oval 305"/>
          <p:cNvSpPr/>
          <p:nvPr/>
        </p:nvSpPr>
        <p:spPr>
          <a:xfrm>
            <a:off x="4800601" y="3371851"/>
            <a:ext cx="457199" cy="152399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cat</a:t>
            </a:r>
          </a:p>
        </p:txBody>
      </p:sp>
      <p:sp>
        <p:nvSpPr>
          <p:cNvPr id="307" name="Oval 306"/>
          <p:cNvSpPr/>
          <p:nvPr/>
        </p:nvSpPr>
        <p:spPr>
          <a:xfrm>
            <a:off x="4800601" y="3209926"/>
            <a:ext cx="533399" cy="152399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rate</a:t>
            </a:r>
          </a:p>
        </p:txBody>
      </p:sp>
      <p:sp>
        <p:nvSpPr>
          <p:cNvPr id="308" name="Oval 307"/>
          <p:cNvSpPr/>
          <p:nvPr/>
        </p:nvSpPr>
        <p:spPr>
          <a:xfrm>
            <a:off x="4953001" y="3038476"/>
            <a:ext cx="533399" cy="152399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file</a:t>
            </a:r>
          </a:p>
        </p:txBody>
      </p:sp>
      <p:sp>
        <p:nvSpPr>
          <p:cNvPr id="309" name="Oval 308"/>
          <p:cNvSpPr/>
          <p:nvPr/>
        </p:nvSpPr>
        <p:spPr>
          <a:xfrm>
            <a:off x="6172201" y="3238500"/>
            <a:ext cx="761999" cy="1524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quantity</a:t>
            </a:r>
          </a:p>
        </p:txBody>
      </p:sp>
      <p:sp>
        <p:nvSpPr>
          <p:cNvPr id="310" name="Oval 309"/>
          <p:cNvSpPr/>
          <p:nvPr/>
        </p:nvSpPr>
        <p:spPr>
          <a:xfrm>
            <a:off x="5181601" y="2876550"/>
            <a:ext cx="533399" cy="1524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unit</a:t>
            </a:r>
          </a:p>
        </p:txBody>
      </p:sp>
      <p:sp>
        <p:nvSpPr>
          <p:cNvPr id="311" name="Oval 310"/>
          <p:cNvSpPr/>
          <p:nvPr/>
        </p:nvSpPr>
        <p:spPr>
          <a:xfrm rot="21419173">
            <a:off x="6099598" y="3063646"/>
            <a:ext cx="602405" cy="152696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email</a:t>
            </a:r>
          </a:p>
        </p:txBody>
      </p:sp>
      <p:cxnSp>
        <p:nvCxnSpPr>
          <p:cNvPr id="312" name="Straight Connector 311"/>
          <p:cNvCxnSpPr>
            <a:endCxn id="308" idx="6"/>
          </p:cNvCxnSpPr>
          <p:nvPr/>
        </p:nvCxnSpPr>
        <p:spPr>
          <a:xfrm rot="16200000" flipV="1">
            <a:off x="5367339" y="3233738"/>
            <a:ext cx="466725" cy="228601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>
            <a:endCxn id="304" idx="3"/>
          </p:cNvCxnSpPr>
          <p:nvPr/>
        </p:nvCxnSpPr>
        <p:spPr>
          <a:xfrm rot="16200000" flipV="1">
            <a:off x="5563557" y="3277557"/>
            <a:ext cx="566878" cy="40808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endCxn id="310" idx="5"/>
          </p:cNvCxnSpPr>
          <p:nvPr/>
        </p:nvCxnSpPr>
        <p:spPr>
          <a:xfrm rot="16200000" flipV="1">
            <a:off x="5426658" y="3216858"/>
            <a:ext cx="574768" cy="154316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>
            <a:endCxn id="311" idx="2"/>
          </p:cNvCxnSpPr>
          <p:nvPr/>
        </p:nvCxnSpPr>
        <p:spPr>
          <a:xfrm rot="5400000" flipH="1" flipV="1">
            <a:off x="5818547" y="3280885"/>
            <a:ext cx="406522" cy="156412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>
            <a:stCxn id="42" idx="0"/>
            <a:endCxn id="309" idx="3"/>
          </p:cNvCxnSpPr>
          <p:nvPr/>
        </p:nvCxnSpPr>
        <p:spPr>
          <a:xfrm rot="5400000" flipH="1" flipV="1">
            <a:off x="6045387" y="3342995"/>
            <a:ext cx="212818" cy="263992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05" idx="6"/>
          </p:cNvCxnSpPr>
          <p:nvPr/>
        </p:nvCxnSpPr>
        <p:spPr>
          <a:xfrm rot="10800000">
            <a:off x="5410201" y="3657600"/>
            <a:ext cx="152401" cy="1588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endCxn id="306" idx="6"/>
          </p:cNvCxnSpPr>
          <p:nvPr/>
        </p:nvCxnSpPr>
        <p:spPr>
          <a:xfrm rot="10800000">
            <a:off x="5257801" y="3448050"/>
            <a:ext cx="304801" cy="133350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>
            <a:endCxn id="307" idx="6"/>
          </p:cNvCxnSpPr>
          <p:nvPr/>
        </p:nvCxnSpPr>
        <p:spPr>
          <a:xfrm rot="10800000">
            <a:off x="5334001" y="3286127"/>
            <a:ext cx="304801" cy="295275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3" name="Oval 342"/>
          <p:cNvSpPr/>
          <p:nvPr/>
        </p:nvSpPr>
        <p:spPr>
          <a:xfrm>
            <a:off x="6505576" y="3571875"/>
            <a:ext cx="598963" cy="2286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order</a:t>
            </a:r>
          </a:p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id</a:t>
            </a:r>
          </a:p>
        </p:txBody>
      </p:sp>
      <p:sp>
        <p:nvSpPr>
          <p:cNvPr id="344" name="Oval 343"/>
          <p:cNvSpPr/>
          <p:nvPr/>
        </p:nvSpPr>
        <p:spPr>
          <a:xfrm>
            <a:off x="6781801" y="3352801"/>
            <a:ext cx="609599" cy="228599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pro</a:t>
            </a:r>
          </a:p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name</a:t>
            </a:r>
          </a:p>
        </p:txBody>
      </p:sp>
      <p:sp>
        <p:nvSpPr>
          <p:cNvPr id="345" name="Oval 344"/>
          <p:cNvSpPr/>
          <p:nvPr/>
        </p:nvSpPr>
        <p:spPr>
          <a:xfrm>
            <a:off x="6934201" y="3200400"/>
            <a:ext cx="761999" cy="1524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quantity</a:t>
            </a:r>
          </a:p>
        </p:txBody>
      </p:sp>
      <p:sp>
        <p:nvSpPr>
          <p:cNvPr id="346" name="Oval 345"/>
          <p:cNvSpPr/>
          <p:nvPr/>
        </p:nvSpPr>
        <p:spPr>
          <a:xfrm rot="21419173">
            <a:off x="7471199" y="3063730"/>
            <a:ext cx="602405" cy="152696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email</a:t>
            </a:r>
          </a:p>
        </p:txBody>
      </p:sp>
      <p:sp>
        <p:nvSpPr>
          <p:cNvPr id="349" name="Oval 348"/>
          <p:cNvSpPr/>
          <p:nvPr/>
        </p:nvSpPr>
        <p:spPr>
          <a:xfrm>
            <a:off x="7924800" y="3124200"/>
            <a:ext cx="762000" cy="3048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Account</a:t>
            </a:r>
          </a:p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number</a:t>
            </a:r>
          </a:p>
        </p:txBody>
      </p:sp>
      <p:sp>
        <p:nvSpPr>
          <p:cNvPr id="350" name="Oval 349"/>
          <p:cNvSpPr/>
          <p:nvPr/>
        </p:nvSpPr>
        <p:spPr>
          <a:xfrm rot="21419173">
            <a:off x="8006706" y="3448568"/>
            <a:ext cx="750591" cy="236718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amount</a:t>
            </a:r>
          </a:p>
        </p:txBody>
      </p:sp>
      <p:cxnSp>
        <p:nvCxnSpPr>
          <p:cNvPr id="351" name="Straight Connector 350"/>
          <p:cNvCxnSpPr/>
          <p:nvPr/>
        </p:nvCxnSpPr>
        <p:spPr>
          <a:xfrm rot="5400000" flipH="1" flipV="1">
            <a:off x="7620794" y="3352006"/>
            <a:ext cx="304800" cy="1588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>
            <a:endCxn id="349" idx="3"/>
          </p:cNvCxnSpPr>
          <p:nvPr/>
        </p:nvCxnSpPr>
        <p:spPr>
          <a:xfrm rot="5400000" flipH="1" flipV="1">
            <a:off x="7843979" y="3388986"/>
            <a:ext cx="197037" cy="187792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 flipV="1">
            <a:off x="8077200" y="3657600"/>
            <a:ext cx="153988" cy="76200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endCxn id="345" idx="4"/>
          </p:cNvCxnSpPr>
          <p:nvPr/>
        </p:nvCxnSpPr>
        <p:spPr>
          <a:xfrm rot="10800000">
            <a:off x="7315200" y="3352800"/>
            <a:ext cx="228600" cy="152400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>
            <a:endCxn id="343" idx="5"/>
          </p:cNvCxnSpPr>
          <p:nvPr/>
        </p:nvCxnSpPr>
        <p:spPr>
          <a:xfrm rot="10800000" flipV="1">
            <a:off x="7016822" y="3733800"/>
            <a:ext cx="222178" cy="33197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>
            <a:endCxn id="344" idx="5"/>
          </p:cNvCxnSpPr>
          <p:nvPr/>
        </p:nvCxnSpPr>
        <p:spPr>
          <a:xfrm rot="10800000">
            <a:off x="7302127" y="3547923"/>
            <a:ext cx="89275" cy="33479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1" name="Oval 370"/>
          <p:cNvSpPr/>
          <p:nvPr/>
        </p:nvSpPr>
        <p:spPr>
          <a:xfrm>
            <a:off x="9674512" y="2819400"/>
            <a:ext cx="993488" cy="275538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Exp_reg_no</a:t>
            </a:r>
          </a:p>
        </p:txBody>
      </p:sp>
      <p:sp>
        <p:nvSpPr>
          <p:cNvPr id="372" name="Oval 371"/>
          <p:cNvSpPr/>
          <p:nvPr/>
        </p:nvSpPr>
        <p:spPr>
          <a:xfrm>
            <a:off x="8839200" y="3200401"/>
            <a:ext cx="597496" cy="2286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name</a:t>
            </a:r>
          </a:p>
        </p:txBody>
      </p:sp>
      <p:sp>
        <p:nvSpPr>
          <p:cNvPr id="373" name="Oval 372"/>
          <p:cNvSpPr/>
          <p:nvPr/>
        </p:nvSpPr>
        <p:spPr>
          <a:xfrm>
            <a:off x="9905324" y="3393769"/>
            <a:ext cx="752060" cy="267978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Phone</a:t>
            </a:r>
          </a:p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number</a:t>
            </a:r>
          </a:p>
        </p:txBody>
      </p:sp>
      <p:sp>
        <p:nvSpPr>
          <p:cNvPr id="374" name="Oval 373"/>
          <p:cNvSpPr/>
          <p:nvPr/>
        </p:nvSpPr>
        <p:spPr>
          <a:xfrm>
            <a:off x="9934084" y="3657601"/>
            <a:ext cx="733917" cy="199597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address</a:t>
            </a:r>
          </a:p>
        </p:txBody>
      </p:sp>
      <p:sp>
        <p:nvSpPr>
          <p:cNvPr id="375" name="Oval 374"/>
          <p:cNvSpPr/>
          <p:nvPr/>
        </p:nvSpPr>
        <p:spPr>
          <a:xfrm rot="179906">
            <a:off x="9914353" y="3139626"/>
            <a:ext cx="595396" cy="213094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email</a:t>
            </a:r>
          </a:p>
        </p:txBody>
      </p:sp>
      <p:sp>
        <p:nvSpPr>
          <p:cNvPr id="376" name="Oval 375"/>
          <p:cNvSpPr/>
          <p:nvPr/>
        </p:nvSpPr>
        <p:spPr>
          <a:xfrm>
            <a:off x="9906000" y="3886200"/>
            <a:ext cx="762000" cy="2286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Account</a:t>
            </a:r>
          </a:p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number</a:t>
            </a:r>
          </a:p>
        </p:txBody>
      </p:sp>
      <p:cxnSp>
        <p:nvCxnSpPr>
          <p:cNvPr id="377" name="Straight Connector 376"/>
          <p:cNvCxnSpPr>
            <a:stCxn id="33" idx="0"/>
          </p:cNvCxnSpPr>
          <p:nvPr/>
        </p:nvCxnSpPr>
        <p:spPr>
          <a:xfrm rot="5400000" flipH="1" flipV="1">
            <a:off x="9068594" y="3504406"/>
            <a:ext cx="152400" cy="1588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/>
          <p:cNvCxnSpPr>
            <a:endCxn id="371" idx="3"/>
          </p:cNvCxnSpPr>
          <p:nvPr/>
        </p:nvCxnSpPr>
        <p:spPr>
          <a:xfrm rot="5400000" flipH="1" flipV="1">
            <a:off x="9332897" y="3094292"/>
            <a:ext cx="526815" cy="447404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>
            <a:endCxn id="375" idx="2"/>
          </p:cNvCxnSpPr>
          <p:nvPr/>
        </p:nvCxnSpPr>
        <p:spPr>
          <a:xfrm flipV="1">
            <a:off x="9525001" y="3230602"/>
            <a:ext cx="389761" cy="350799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>
            <a:endCxn id="373" idx="2"/>
          </p:cNvCxnSpPr>
          <p:nvPr/>
        </p:nvCxnSpPr>
        <p:spPr>
          <a:xfrm flipV="1">
            <a:off x="9601200" y="3527758"/>
            <a:ext cx="304124" cy="129842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>
            <a:endCxn id="374" idx="2"/>
          </p:cNvCxnSpPr>
          <p:nvPr/>
        </p:nvCxnSpPr>
        <p:spPr>
          <a:xfrm>
            <a:off x="9601201" y="3733801"/>
            <a:ext cx="332883" cy="23599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stCxn id="33" idx="3"/>
            <a:endCxn id="376" idx="1"/>
          </p:cNvCxnSpPr>
          <p:nvPr/>
        </p:nvCxnSpPr>
        <p:spPr>
          <a:xfrm>
            <a:off x="9601200" y="3848100"/>
            <a:ext cx="416392" cy="71578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9" name="Oval 398"/>
          <p:cNvSpPr/>
          <p:nvPr/>
        </p:nvSpPr>
        <p:spPr>
          <a:xfrm>
            <a:off x="10029359" y="4797352"/>
            <a:ext cx="597496" cy="2286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name</a:t>
            </a:r>
          </a:p>
        </p:txBody>
      </p:sp>
      <p:sp>
        <p:nvSpPr>
          <p:cNvPr id="400" name="Oval 399"/>
          <p:cNvSpPr/>
          <p:nvPr/>
        </p:nvSpPr>
        <p:spPr>
          <a:xfrm>
            <a:off x="8763000" y="4114800"/>
            <a:ext cx="752060" cy="267978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Phone</a:t>
            </a:r>
          </a:p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number</a:t>
            </a:r>
          </a:p>
        </p:txBody>
      </p:sp>
      <p:sp>
        <p:nvSpPr>
          <p:cNvPr id="401" name="Oval 400"/>
          <p:cNvSpPr/>
          <p:nvPr/>
        </p:nvSpPr>
        <p:spPr>
          <a:xfrm>
            <a:off x="10035316" y="4531464"/>
            <a:ext cx="595396" cy="213094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email</a:t>
            </a:r>
          </a:p>
        </p:txBody>
      </p:sp>
      <p:sp>
        <p:nvSpPr>
          <p:cNvPr id="402" name="Oval 401"/>
          <p:cNvSpPr/>
          <p:nvPr/>
        </p:nvSpPr>
        <p:spPr>
          <a:xfrm>
            <a:off x="8229600" y="4343400"/>
            <a:ext cx="762000" cy="2286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Investorid</a:t>
            </a:r>
          </a:p>
        </p:txBody>
      </p:sp>
      <p:sp>
        <p:nvSpPr>
          <p:cNvPr id="403" name="Oval 402"/>
          <p:cNvSpPr/>
          <p:nvPr/>
        </p:nvSpPr>
        <p:spPr>
          <a:xfrm>
            <a:off x="9677401" y="4114800"/>
            <a:ext cx="756835" cy="289374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Office</a:t>
            </a:r>
          </a:p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contact</a:t>
            </a:r>
          </a:p>
        </p:txBody>
      </p:sp>
      <p:cxnSp>
        <p:nvCxnSpPr>
          <p:cNvPr id="404" name="Straight Connector 403"/>
          <p:cNvCxnSpPr>
            <a:endCxn id="403" idx="3"/>
          </p:cNvCxnSpPr>
          <p:nvPr/>
        </p:nvCxnSpPr>
        <p:spPr>
          <a:xfrm rot="5400000" flipH="1" flipV="1">
            <a:off x="9665816" y="4373380"/>
            <a:ext cx="134004" cy="110836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7" name="Straight Connector 406"/>
          <p:cNvCxnSpPr>
            <a:endCxn id="401" idx="2"/>
          </p:cNvCxnSpPr>
          <p:nvPr/>
        </p:nvCxnSpPr>
        <p:spPr>
          <a:xfrm flipV="1">
            <a:off x="9982200" y="4638012"/>
            <a:ext cx="53116" cy="10189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0" name="Straight Connector 409"/>
          <p:cNvCxnSpPr>
            <a:stCxn id="40" idx="3"/>
            <a:endCxn id="399" idx="1"/>
          </p:cNvCxnSpPr>
          <p:nvPr/>
        </p:nvCxnSpPr>
        <p:spPr>
          <a:xfrm>
            <a:off x="9982200" y="4762500"/>
            <a:ext cx="134660" cy="68330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3" name="Straight Connector 412"/>
          <p:cNvCxnSpPr>
            <a:stCxn id="40" idx="0"/>
            <a:endCxn id="400" idx="5"/>
          </p:cNvCxnSpPr>
          <p:nvPr/>
        </p:nvCxnSpPr>
        <p:spPr>
          <a:xfrm rot="16200000" flipV="1">
            <a:off x="9388829" y="4359629"/>
            <a:ext cx="152266" cy="120077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>
            <a:endCxn id="402" idx="5"/>
          </p:cNvCxnSpPr>
          <p:nvPr/>
        </p:nvCxnSpPr>
        <p:spPr>
          <a:xfrm rot="10800000">
            <a:off x="8880008" y="4538522"/>
            <a:ext cx="187792" cy="33478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0" name="Oval 419"/>
          <p:cNvSpPr/>
          <p:nvPr/>
        </p:nvSpPr>
        <p:spPr>
          <a:xfrm>
            <a:off x="6477000" y="3886200"/>
            <a:ext cx="609600" cy="2286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Invest</a:t>
            </a:r>
          </a:p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id</a:t>
            </a:r>
          </a:p>
        </p:txBody>
      </p:sp>
      <p:sp>
        <p:nvSpPr>
          <p:cNvPr id="421" name="Oval 420"/>
          <p:cNvSpPr/>
          <p:nvPr/>
        </p:nvSpPr>
        <p:spPr>
          <a:xfrm>
            <a:off x="6762344" y="4111552"/>
            <a:ext cx="597496" cy="2286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name</a:t>
            </a:r>
          </a:p>
        </p:txBody>
      </p:sp>
      <p:sp>
        <p:nvSpPr>
          <p:cNvPr id="422" name="Oval 421"/>
          <p:cNvSpPr/>
          <p:nvPr/>
        </p:nvSpPr>
        <p:spPr>
          <a:xfrm>
            <a:off x="6838544" y="4382312"/>
            <a:ext cx="595396" cy="213094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email</a:t>
            </a:r>
          </a:p>
        </p:txBody>
      </p:sp>
      <p:sp>
        <p:nvSpPr>
          <p:cNvPr id="423" name="Oval 422"/>
          <p:cNvSpPr/>
          <p:nvPr/>
        </p:nvSpPr>
        <p:spPr>
          <a:xfrm>
            <a:off x="5798012" y="4099286"/>
            <a:ext cx="598963" cy="207071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dates</a:t>
            </a:r>
          </a:p>
        </p:txBody>
      </p:sp>
      <p:sp>
        <p:nvSpPr>
          <p:cNvPr id="424" name="Oval 423"/>
          <p:cNvSpPr/>
          <p:nvPr/>
        </p:nvSpPr>
        <p:spPr>
          <a:xfrm rot="21419173">
            <a:off x="4958499" y="4087368"/>
            <a:ext cx="751002" cy="228938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amount</a:t>
            </a:r>
          </a:p>
        </p:txBody>
      </p:sp>
      <p:sp>
        <p:nvSpPr>
          <p:cNvPr id="425" name="Oval 424"/>
          <p:cNvSpPr/>
          <p:nvPr/>
        </p:nvSpPr>
        <p:spPr>
          <a:xfrm>
            <a:off x="4923816" y="4323944"/>
            <a:ext cx="685800" cy="2286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mobile</a:t>
            </a:r>
          </a:p>
        </p:txBody>
      </p:sp>
      <p:cxnSp>
        <p:nvCxnSpPr>
          <p:cNvPr id="426" name="Straight Connector 425"/>
          <p:cNvCxnSpPr/>
          <p:nvPr/>
        </p:nvCxnSpPr>
        <p:spPr>
          <a:xfrm rot="16200000" flipV="1">
            <a:off x="5638803" y="4267202"/>
            <a:ext cx="152399" cy="152399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8" name="Straight Connector 427"/>
          <p:cNvCxnSpPr>
            <a:endCxn id="425" idx="6"/>
          </p:cNvCxnSpPr>
          <p:nvPr/>
        </p:nvCxnSpPr>
        <p:spPr>
          <a:xfrm rot="10800000">
            <a:off x="5609616" y="4438244"/>
            <a:ext cx="181586" cy="133756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3" name="Straight Connector 432"/>
          <p:cNvCxnSpPr>
            <a:endCxn id="423" idx="4"/>
          </p:cNvCxnSpPr>
          <p:nvPr/>
        </p:nvCxnSpPr>
        <p:spPr>
          <a:xfrm rot="5400000" flipH="1" flipV="1">
            <a:off x="6040124" y="4362233"/>
            <a:ext cx="113244" cy="1493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Straight Connector 435"/>
          <p:cNvCxnSpPr>
            <a:stCxn id="36" idx="0"/>
            <a:endCxn id="420" idx="3"/>
          </p:cNvCxnSpPr>
          <p:nvPr/>
        </p:nvCxnSpPr>
        <p:spPr>
          <a:xfrm rot="5400000" flipH="1" flipV="1">
            <a:off x="6238198" y="4091524"/>
            <a:ext cx="338278" cy="317874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endCxn id="421" idx="2"/>
          </p:cNvCxnSpPr>
          <p:nvPr/>
        </p:nvCxnSpPr>
        <p:spPr>
          <a:xfrm flipV="1">
            <a:off x="6477000" y="4225852"/>
            <a:ext cx="285344" cy="193748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2" name="Straight Connector 441"/>
          <p:cNvCxnSpPr>
            <a:endCxn id="422" idx="2"/>
          </p:cNvCxnSpPr>
          <p:nvPr/>
        </p:nvCxnSpPr>
        <p:spPr>
          <a:xfrm flipV="1">
            <a:off x="6705600" y="4488860"/>
            <a:ext cx="132944" cy="6941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6" name="Oval 465"/>
          <p:cNvSpPr/>
          <p:nvPr/>
        </p:nvSpPr>
        <p:spPr>
          <a:xfrm>
            <a:off x="5638800" y="6172200"/>
            <a:ext cx="595396" cy="213094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email</a:t>
            </a:r>
          </a:p>
        </p:txBody>
      </p:sp>
      <p:sp>
        <p:nvSpPr>
          <p:cNvPr id="467" name="Oval 466"/>
          <p:cNvSpPr/>
          <p:nvPr/>
        </p:nvSpPr>
        <p:spPr>
          <a:xfrm>
            <a:off x="4495801" y="5791201"/>
            <a:ext cx="598963" cy="207071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dates</a:t>
            </a:r>
          </a:p>
        </p:txBody>
      </p:sp>
      <p:sp>
        <p:nvSpPr>
          <p:cNvPr id="468" name="Oval 467"/>
          <p:cNvSpPr/>
          <p:nvPr/>
        </p:nvSpPr>
        <p:spPr>
          <a:xfrm>
            <a:off x="4419601" y="5486401"/>
            <a:ext cx="609599" cy="228599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pro</a:t>
            </a:r>
          </a:p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name</a:t>
            </a:r>
          </a:p>
        </p:txBody>
      </p:sp>
      <p:sp>
        <p:nvSpPr>
          <p:cNvPr id="469" name="Oval 468"/>
          <p:cNvSpPr/>
          <p:nvPr/>
        </p:nvSpPr>
        <p:spPr>
          <a:xfrm>
            <a:off x="5105400" y="5956300"/>
            <a:ext cx="609600" cy="2286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doubt</a:t>
            </a:r>
          </a:p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id</a:t>
            </a:r>
          </a:p>
        </p:txBody>
      </p:sp>
      <p:sp>
        <p:nvSpPr>
          <p:cNvPr id="470" name="Oval 469"/>
          <p:cNvSpPr/>
          <p:nvPr/>
        </p:nvSpPr>
        <p:spPr>
          <a:xfrm>
            <a:off x="6096000" y="5867400"/>
            <a:ext cx="595396" cy="213094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doubt</a:t>
            </a:r>
          </a:p>
        </p:txBody>
      </p:sp>
      <p:cxnSp>
        <p:nvCxnSpPr>
          <p:cNvPr id="471" name="Straight Connector 470"/>
          <p:cNvCxnSpPr>
            <a:endCxn id="468" idx="6"/>
          </p:cNvCxnSpPr>
          <p:nvPr/>
        </p:nvCxnSpPr>
        <p:spPr>
          <a:xfrm rot="10800000" flipV="1">
            <a:off x="5029201" y="5486400"/>
            <a:ext cx="304801" cy="114300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4" name="Straight Connector 473"/>
          <p:cNvCxnSpPr>
            <a:endCxn id="467" idx="6"/>
          </p:cNvCxnSpPr>
          <p:nvPr/>
        </p:nvCxnSpPr>
        <p:spPr>
          <a:xfrm rot="10800000" flipV="1">
            <a:off x="5094765" y="5638800"/>
            <a:ext cx="391639" cy="255936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/>
          <p:cNvCxnSpPr>
            <a:stCxn id="58" idx="2"/>
            <a:endCxn id="469" idx="0"/>
          </p:cNvCxnSpPr>
          <p:nvPr/>
        </p:nvCxnSpPr>
        <p:spPr>
          <a:xfrm rot="5400000">
            <a:off x="5441950" y="5607050"/>
            <a:ext cx="317500" cy="381000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0" name="Straight Connector 479"/>
          <p:cNvCxnSpPr>
            <a:stCxn id="470" idx="0"/>
          </p:cNvCxnSpPr>
          <p:nvPr/>
        </p:nvCxnSpPr>
        <p:spPr>
          <a:xfrm rot="16200000" flipV="1">
            <a:off x="6206749" y="5680451"/>
            <a:ext cx="228600" cy="145298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3" name="Straight Connector 482"/>
          <p:cNvCxnSpPr>
            <a:endCxn id="466" idx="0"/>
          </p:cNvCxnSpPr>
          <p:nvPr/>
        </p:nvCxnSpPr>
        <p:spPr>
          <a:xfrm rot="5400000">
            <a:off x="5711449" y="5863849"/>
            <a:ext cx="533400" cy="83302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6" name="Oval 485"/>
          <p:cNvSpPr/>
          <p:nvPr/>
        </p:nvSpPr>
        <p:spPr>
          <a:xfrm>
            <a:off x="6553200" y="5638800"/>
            <a:ext cx="685800" cy="3175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replay</a:t>
            </a:r>
          </a:p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id</a:t>
            </a:r>
          </a:p>
        </p:txBody>
      </p:sp>
      <p:sp>
        <p:nvSpPr>
          <p:cNvPr id="487" name="Oval 486"/>
          <p:cNvSpPr/>
          <p:nvPr/>
        </p:nvSpPr>
        <p:spPr>
          <a:xfrm>
            <a:off x="6400801" y="6096001"/>
            <a:ext cx="609599" cy="228599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pro</a:t>
            </a:r>
          </a:p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name</a:t>
            </a:r>
          </a:p>
        </p:txBody>
      </p:sp>
      <p:sp>
        <p:nvSpPr>
          <p:cNvPr id="488" name="Oval 487"/>
          <p:cNvSpPr/>
          <p:nvPr/>
        </p:nvSpPr>
        <p:spPr>
          <a:xfrm>
            <a:off x="8382001" y="5867401"/>
            <a:ext cx="598963" cy="207071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dates</a:t>
            </a:r>
          </a:p>
        </p:txBody>
      </p:sp>
      <p:sp>
        <p:nvSpPr>
          <p:cNvPr id="489" name="Oval 488"/>
          <p:cNvSpPr/>
          <p:nvPr/>
        </p:nvSpPr>
        <p:spPr>
          <a:xfrm>
            <a:off x="8458200" y="6096000"/>
            <a:ext cx="595396" cy="213094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email</a:t>
            </a:r>
          </a:p>
        </p:txBody>
      </p:sp>
      <p:sp>
        <p:nvSpPr>
          <p:cNvPr id="490" name="Oval 489"/>
          <p:cNvSpPr/>
          <p:nvPr/>
        </p:nvSpPr>
        <p:spPr>
          <a:xfrm>
            <a:off x="8153400" y="5562600"/>
            <a:ext cx="595396" cy="213094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doubt</a:t>
            </a:r>
          </a:p>
        </p:txBody>
      </p:sp>
      <p:sp>
        <p:nvSpPr>
          <p:cNvPr id="491" name="Oval 490"/>
          <p:cNvSpPr/>
          <p:nvPr/>
        </p:nvSpPr>
        <p:spPr>
          <a:xfrm>
            <a:off x="7404100" y="5715000"/>
            <a:ext cx="685800" cy="2286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replay</a:t>
            </a:r>
          </a:p>
        </p:txBody>
      </p:sp>
      <p:cxnSp>
        <p:nvCxnSpPr>
          <p:cNvPr id="492" name="Straight Connector 491"/>
          <p:cNvCxnSpPr>
            <a:stCxn id="490" idx="3"/>
          </p:cNvCxnSpPr>
          <p:nvPr/>
        </p:nvCxnSpPr>
        <p:spPr>
          <a:xfrm rot="5400000">
            <a:off x="7906942" y="5838546"/>
            <a:ext cx="427713" cy="239594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5" name="Straight Connector 494"/>
          <p:cNvCxnSpPr>
            <a:stCxn id="489" idx="3"/>
          </p:cNvCxnSpPr>
          <p:nvPr/>
        </p:nvCxnSpPr>
        <p:spPr>
          <a:xfrm rot="5400000">
            <a:off x="8364141" y="6143347"/>
            <a:ext cx="46715" cy="315794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/>
          <p:cNvCxnSpPr>
            <a:stCxn id="488" idx="2"/>
          </p:cNvCxnSpPr>
          <p:nvPr/>
        </p:nvCxnSpPr>
        <p:spPr>
          <a:xfrm rot="10800000" flipV="1">
            <a:off x="8229602" y="5970936"/>
            <a:ext cx="152398" cy="201266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/>
          <p:cNvCxnSpPr>
            <a:endCxn id="487" idx="5"/>
          </p:cNvCxnSpPr>
          <p:nvPr/>
        </p:nvCxnSpPr>
        <p:spPr>
          <a:xfrm rot="10800000">
            <a:off x="6921127" y="6291123"/>
            <a:ext cx="394075" cy="33479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4" name="Straight Connector 503"/>
          <p:cNvCxnSpPr>
            <a:endCxn id="486" idx="5"/>
          </p:cNvCxnSpPr>
          <p:nvPr/>
        </p:nvCxnSpPr>
        <p:spPr>
          <a:xfrm rot="16200000" flipV="1">
            <a:off x="7133787" y="5914586"/>
            <a:ext cx="262397" cy="252833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7" name="Straight Connector 506"/>
          <p:cNvCxnSpPr>
            <a:stCxn id="491" idx="4"/>
            <a:endCxn id="69" idx="0"/>
          </p:cNvCxnSpPr>
          <p:nvPr/>
        </p:nvCxnSpPr>
        <p:spPr>
          <a:xfrm rot="16200000" flipH="1">
            <a:off x="7645400" y="6045200"/>
            <a:ext cx="228600" cy="25400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1" name="Oval 510"/>
          <p:cNvSpPr/>
          <p:nvPr/>
        </p:nvSpPr>
        <p:spPr>
          <a:xfrm>
            <a:off x="9829800" y="5105400"/>
            <a:ext cx="838200" cy="3810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Specialist</a:t>
            </a:r>
          </a:p>
          <a:p>
            <a:pPr algn="ctr"/>
            <a:r>
              <a:rPr lang="en-US" sz="800" u="sng" dirty="0">
                <a:latin typeface="Times New Roman" pitchFamily="18" charset="0"/>
                <a:cs typeface="Times New Roman" pitchFamily="18" charset="0"/>
              </a:rPr>
              <a:t>id</a:t>
            </a:r>
          </a:p>
        </p:txBody>
      </p:sp>
      <p:sp>
        <p:nvSpPr>
          <p:cNvPr id="512" name="Oval 511"/>
          <p:cNvSpPr/>
          <p:nvPr/>
        </p:nvSpPr>
        <p:spPr>
          <a:xfrm>
            <a:off x="10072604" y="5511800"/>
            <a:ext cx="595396" cy="213094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email</a:t>
            </a:r>
          </a:p>
        </p:txBody>
      </p:sp>
      <p:sp>
        <p:nvSpPr>
          <p:cNvPr id="513" name="Oval 512"/>
          <p:cNvSpPr/>
          <p:nvPr/>
        </p:nvSpPr>
        <p:spPr>
          <a:xfrm>
            <a:off x="10070504" y="5819775"/>
            <a:ext cx="597496" cy="22860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name</a:t>
            </a:r>
          </a:p>
        </p:txBody>
      </p:sp>
      <p:sp>
        <p:nvSpPr>
          <p:cNvPr id="514" name="Oval 513"/>
          <p:cNvSpPr/>
          <p:nvPr/>
        </p:nvSpPr>
        <p:spPr>
          <a:xfrm>
            <a:off x="9912765" y="6130925"/>
            <a:ext cx="752060" cy="267978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Phone</a:t>
            </a:r>
          </a:p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number</a:t>
            </a:r>
          </a:p>
        </p:txBody>
      </p:sp>
      <p:sp>
        <p:nvSpPr>
          <p:cNvPr id="515" name="Oval 514"/>
          <p:cNvSpPr/>
          <p:nvPr/>
        </p:nvSpPr>
        <p:spPr>
          <a:xfrm>
            <a:off x="9909176" y="6445250"/>
            <a:ext cx="756835" cy="289374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Specialized</a:t>
            </a:r>
          </a:p>
        </p:txBody>
      </p:sp>
      <p:cxnSp>
        <p:nvCxnSpPr>
          <p:cNvPr id="516" name="Straight Connector 515"/>
          <p:cNvCxnSpPr>
            <a:stCxn id="515" idx="1"/>
          </p:cNvCxnSpPr>
          <p:nvPr/>
        </p:nvCxnSpPr>
        <p:spPr>
          <a:xfrm rot="16200000" flipV="1">
            <a:off x="9348092" y="5815709"/>
            <a:ext cx="848828" cy="495011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514" idx="1"/>
          </p:cNvCxnSpPr>
          <p:nvPr/>
        </p:nvCxnSpPr>
        <p:spPr>
          <a:xfrm rot="16200000" flipV="1">
            <a:off x="9546369" y="5693635"/>
            <a:ext cx="531369" cy="421700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>
            <a:stCxn id="513" idx="1"/>
          </p:cNvCxnSpPr>
          <p:nvPr/>
        </p:nvCxnSpPr>
        <p:spPr>
          <a:xfrm rot="16200000" flipV="1">
            <a:off x="9772379" y="5467626"/>
            <a:ext cx="290651" cy="480605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>
            <a:stCxn id="512" idx="2"/>
          </p:cNvCxnSpPr>
          <p:nvPr/>
        </p:nvCxnSpPr>
        <p:spPr>
          <a:xfrm rot="10800000">
            <a:off x="9677400" y="5486402"/>
            <a:ext cx="395204" cy="131947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8" name="Straight Connector 527"/>
          <p:cNvCxnSpPr>
            <a:stCxn id="511" idx="2"/>
            <a:endCxn id="64" idx="3"/>
          </p:cNvCxnSpPr>
          <p:nvPr/>
        </p:nvCxnSpPr>
        <p:spPr>
          <a:xfrm rot="10800000" flipV="1">
            <a:off x="9677400" y="5295900"/>
            <a:ext cx="152400" cy="76200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4" name="Oval 533"/>
          <p:cNvSpPr/>
          <p:nvPr/>
        </p:nvSpPr>
        <p:spPr>
          <a:xfrm>
            <a:off x="3124200" y="2895601"/>
            <a:ext cx="725744" cy="311059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status</a:t>
            </a:r>
          </a:p>
          <a:p>
            <a:pPr algn="ctr"/>
            <a:endParaRPr lang="en-US" sz="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5" name="Oval 534"/>
          <p:cNvSpPr/>
          <p:nvPr/>
        </p:nvSpPr>
        <p:spPr>
          <a:xfrm>
            <a:off x="3505200" y="3276601"/>
            <a:ext cx="725744" cy="311059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proof</a:t>
            </a:r>
          </a:p>
        </p:txBody>
      </p:sp>
      <p:cxnSp>
        <p:nvCxnSpPr>
          <p:cNvPr id="536" name="Straight Connector 535"/>
          <p:cNvCxnSpPr>
            <a:stCxn id="534" idx="4"/>
          </p:cNvCxnSpPr>
          <p:nvPr/>
        </p:nvCxnSpPr>
        <p:spPr>
          <a:xfrm rot="5400000">
            <a:off x="3156368" y="3250694"/>
            <a:ext cx="374741" cy="286670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>
            <a:stCxn id="535" idx="3"/>
          </p:cNvCxnSpPr>
          <p:nvPr/>
        </p:nvCxnSpPr>
        <p:spPr>
          <a:xfrm rot="5400000">
            <a:off x="3462494" y="3508612"/>
            <a:ext cx="115496" cy="182482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4" name="Straight Connector 543"/>
          <p:cNvCxnSpPr>
            <a:stCxn id="546" idx="1"/>
          </p:cNvCxnSpPr>
          <p:nvPr/>
        </p:nvCxnSpPr>
        <p:spPr>
          <a:xfrm rot="16200000" flipV="1">
            <a:off x="3535565" y="3855836"/>
            <a:ext cx="121754" cy="334883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6" name="Oval 545"/>
          <p:cNvSpPr/>
          <p:nvPr/>
        </p:nvSpPr>
        <p:spPr>
          <a:xfrm>
            <a:off x="3657600" y="4038601"/>
            <a:ext cx="725744" cy="311059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address</a:t>
            </a:r>
          </a:p>
        </p:txBody>
      </p:sp>
      <p:sp>
        <p:nvSpPr>
          <p:cNvPr id="220" name="Oval 219"/>
          <p:cNvSpPr/>
          <p:nvPr/>
        </p:nvSpPr>
        <p:spPr>
          <a:xfrm rot="21433970">
            <a:off x="5180871" y="2318783"/>
            <a:ext cx="928413" cy="338004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Technique</a:t>
            </a:r>
          </a:p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name</a:t>
            </a:r>
          </a:p>
        </p:txBody>
      </p:sp>
      <p:sp>
        <p:nvSpPr>
          <p:cNvPr id="230" name="Oval 229"/>
          <p:cNvSpPr/>
          <p:nvPr/>
        </p:nvSpPr>
        <p:spPr>
          <a:xfrm rot="21316476">
            <a:off x="3363588" y="1014565"/>
            <a:ext cx="593622" cy="286415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cat</a:t>
            </a:r>
          </a:p>
        </p:txBody>
      </p:sp>
      <p:cxnSp>
        <p:nvCxnSpPr>
          <p:cNvPr id="231" name="Straight Connector 230"/>
          <p:cNvCxnSpPr>
            <a:endCxn id="230" idx="1"/>
          </p:cNvCxnSpPr>
          <p:nvPr/>
        </p:nvCxnSpPr>
        <p:spPr>
          <a:xfrm>
            <a:off x="3200403" y="838202"/>
            <a:ext cx="242491" cy="235940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Oval 231"/>
          <p:cNvSpPr/>
          <p:nvPr/>
        </p:nvSpPr>
        <p:spPr>
          <a:xfrm rot="21316476">
            <a:off x="3437304" y="712792"/>
            <a:ext cx="664765" cy="229006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Image</a:t>
            </a:r>
          </a:p>
        </p:txBody>
      </p:sp>
      <p:cxnSp>
        <p:nvCxnSpPr>
          <p:cNvPr id="233" name="Straight Connector 232"/>
          <p:cNvCxnSpPr>
            <a:endCxn id="232" idx="1"/>
          </p:cNvCxnSpPr>
          <p:nvPr/>
        </p:nvCxnSpPr>
        <p:spPr>
          <a:xfrm>
            <a:off x="3200401" y="685800"/>
            <a:ext cx="328385" cy="80166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Oval 250"/>
          <p:cNvSpPr/>
          <p:nvPr/>
        </p:nvSpPr>
        <p:spPr>
          <a:xfrm rot="21316476">
            <a:off x="7021921" y="1071804"/>
            <a:ext cx="828145" cy="313843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password</a:t>
            </a:r>
          </a:p>
        </p:txBody>
      </p:sp>
      <p:cxnSp>
        <p:nvCxnSpPr>
          <p:cNvPr id="259" name="Straight Connector 258"/>
          <p:cNvCxnSpPr>
            <a:endCxn id="177" idx="5"/>
          </p:cNvCxnSpPr>
          <p:nvPr/>
        </p:nvCxnSpPr>
        <p:spPr>
          <a:xfrm rot="10800000">
            <a:off x="5446711" y="261926"/>
            <a:ext cx="192091" cy="119074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>
          <a:xfrm>
            <a:off x="5575936" y="-9525"/>
            <a:ext cx="824864" cy="239810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Registration Code</a:t>
            </a:r>
          </a:p>
        </p:txBody>
      </p:sp>
      <p:cxnSp>
        <p:nvCxnSpPr>
          <p:cNvPr id="272" name="Straight Connector 271"/>
          <p:cNvCxnSpPr>
            <a:stCxn id="270" idx="4"/>
            <a:endCxn id="25" idx="0"/>
          </p:cNvCxnSpPr>
          <p:nvPr/>
        </p:nvCxnSpPr>
        <p:spPr>
          <a:xfrm rot="16200000" flipH="1">
            <a:off x="6004928" y="213726"/>
            <a:ext cx="74515" cy="107632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>
            <a:endCxn id="289" idx="2"/>
          </p:cNvCxnSpPr>
          <p:nvPr/>
        </p:nvCxnSpPr>
        <p:spPr>
          <a:xfrm flipV="1">
            <a:off x="6553200" y="603224"/>
            <a:ext cx="852678" cy="50826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9" name="Oval 288"/>
          <p:cNvSpPr/>
          <p:nvPr/>
        </p:nvSpPr>
        <p:spPr>
          <a:xfrm rot="21316476">
            <a:off x="7404515" y="394412"/>
            <a:ext cx="802579" cy="351509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Account</a:t>
            </a:r>
          </a:p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number</a:t>
            </a:r>
          </a:p>
        </p:txBody>
      </p:sp>
      <p:sp>
        <p:nvSpPr>
          <p:cNvPr id="296" name="Oval 295"/>
          <p:cNvSpPr/>
          <p:nvPr/>
        </p:nvSpPr>
        <p:spPr>
          <a:xfrm rot="16200000">
            <a:off x="2105050" y="2847952"/>
            <a:ext cx="828145" cy="313843"/>
          </a:xfrm>
          <a:prstGeom prst="ellipse">
            <a:avLst/>
          </a:prstGeom>
          <a:ln w="31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itchFamily="18" charset="0"/>
                <a:cs typeface="Times New Roman" pitchFamily="18" charset="0"/>
              </a:rPr>
              <a:t>password</a:t>
            </a:r>
          </a:p>
        </p:txBody>
      </p:sp>
      <p:cxnSp>
        <p:nvCxnSpPr>
          <p:cNvPr id="297" name="Straight Connector 296"/>
          <p:cNvCxnSpPr>
            <a:stCxn id="296" idx="3"/>
          </p:cNvCxnSpPr>
          <p:nvPr/>
        </p:nvCxnSpPr>
        <p:spPr>
          <a:xfrm>
            <a:off x="2630082" y="3297666"/>
            <a:ext cx="113118" cy="283734"/>
          </a:xfrm>
          <a:prstGeom prst="line">
            <a:avLst/>
          </a:prstGeom>
          <a:ln w="9525"/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1825" y="2343151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3119152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9C7B4-131F-4C38-9FC3-98F8D8F82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87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9DBCB-DF0F-445E-9DB1-D24CF040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8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50" y="942975"/>
            <a:ext cx="6019800" cy="838200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6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EXISTING SYSTEM</a:t>
            </a:r>
            <a:endParaRPr lang="en-US" sz="4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050" y="2057400"/>
            <a:ext cx="8591550" cy="3946842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sz="2600" dirty="0">
                <a:latin typeface="Times New Roman" pitchFamily="18" charset="0"/>
                <a:cs typeface="Times New Roman" pitchFamily="18" charset="0"/>
              </a:rPr>
              <a:t>Currently, the farmer goes to nearest market handover his product to a particular agent, agent ask the farmer to visit the market after a specific time to collect the cash earned out of the sold product. </a:t>
            </a:r>
          </a:p>
          <a:p>
            <a:pPr algn="just">
              <a:lnSpc>
                <a:spcPct val="150000"/>
              </a:lnSpc>
            </a:pPr>
            <a:r>
              <a:rPr lang="en-IN" sz="2600" spc="0" dirty="0">
                <a:latin typeface="Times New Roman" pitchFamily="18" charset="0"/>
                <a:cs typeface="Times New Roman" pitchFamily="18" charset="0"/>
              </a:rPr>
              <a:t>Agent sells the product to another agent or a dealer at the cost of that market.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6C253-235F-4D34-B30C-94025AE80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2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1649A9-A10F-4DA0-93A8-543209B8D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3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6B9354-E451-402B-AF35-F8ADE547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03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1EB07D-2E83-4559-94F5-D83A08489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72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856EE-E1CF-4517-B163-36E76C22E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1" y="0"/>
            <a:ext cx="12141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36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EA09D-4AA6-4128-92D1-0F58CC5F6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6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46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5DBAE0-1601-4274-9447-D5ECA842D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80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E8231-046B-4473-8FB0-3F7629812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96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EA5B5-07C1-4B40-A189-F8306266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59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4ED341-D610-4190-885E-DDB0DB435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60" y="0"/>
            <a:ext cx="11914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60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587" y="1162050"/>
            <a:ext cx="10410826" cy="914400"/>
          </a:xfrm>
        </p:spPr>
        <p:txBody>
          <a:bodyPr>
            <a:noAutofit/>
          </a:bodyPr>
          <a:lstStyle/>
          <a:p>
            <a:br>
              <a:rPr lang="en-US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DRAWBACKS OF EXISTING SYSTEM</a:t>
            </a:r>
            <a:endParaRPr lang="en-US" sz="4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050" y="2514601"/>
            <a:ext cx="8515350" cy="361156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defRPr/>
            </a:pPr>
            <a:r>
              <a:rPr lang="en-IN" sz="2600" spc="0" dirty="0">
                <a:latin typeface="Times New Roman" panose="02020603050405020304" pitchFamily="18" charset="0"/>
                <a:cs typeface="Times New Roman" pitchFamily="18" charset="0"/>
              </a:rPr>
              <a:t>There is no way for farmer to know about the deal and the exact amount at which their product was sold. 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defRPr/>
            </a:pPr>
            <a:r>
              <a:rPr lang="en-IN" sz="2600" spc="0" dirty="0">
                <a:latin typeface="Times New Roman" panose="02020603050405020304" pitchFamily="18" charset="0"/>
                <a:cs typeface="Times New Roman" pitchFamily="18" charset="0"/>
              </a:rPr>
              <a:t>There is no transparency. No facility to know the product price in different markets where farmers can sell their products for high profit.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DA129E-2734-4F77-B72B-8DAA56962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25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A46F7-66EB-4AAD-9ECF-5F4A2305B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3424"/>
            <a:ext cx="12192000" cy="6124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C1862-F744-4AD9-941B-76E23BBC1EB3}"/>
              </a:ext>
            </a:extLst>
          </p:cNvPr>
          <p:cNvSpPr txBox="1"/>
          <p:nvPr/>
        </p:nvSpPr>
        <p:spPr>
          <a:xfrm>
            <a:off x="4329113" y="364092"/>
            <a:ext cx="1557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EXPORTER</a:t>
            </a:r>
          </a:p>
        </p:txBody>
      </p:sp>
    </p:spTree>
    <p:extLst>
      <p:ext uri="{BB962C8B-B14F-4D97-AF65-F5344CB8AC3E}">
        <p14:creationId xmlns:p14="http://schemas.microsoft.com/office/powerpoint/2010/main" val="666201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0EC02E-ECA1-4DDD-9199-FB1396DD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28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5803B-69D2-4619-83C1-12DC2B45C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274"/>
            <a:ext cx="12191999" cy="6181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71DC7-ED5E-4ED7-A231-74CC7D0A8242}"/>
              </a:ext>
            </a:extLst>
          </p:cNvPr>
          <p:cNvSpPr txBox="1"/>
          <p:nvPr/>
        </p:nvSpPr>
        <p:spPr>
          <a:xfrm>
            <a:off x="5267324" y="129659"/>
            <a:ext cx="3171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ADD PRODUCT-SUPPLIER</a:t>
            </a:r>
          </a:p>
        </p:txBody>
      </p:sp>
    </p:spTree>
    <p:extLst>
      <p:ext uri="{BB962C8B-B14F-4D97-AF65-F5344CB8AC3E}">
        <p14:creationId xmlns:p14="http://schemas.microsoft.com/office/powerpoint/2010/main" val="3552185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A36B91-79FF-4E29-B9AD-12D7774C0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524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1F2CC3-D084-4018-8777-EFC8A981C424}"/>
              </a:ext>
            </a:extLst>
          </p:cNvPr>
          <p:cNvSpPr txBox="1"/>
          <p:nvPr/>
        </p:nvSpPr>
        <p:spPr>
          <a:xfrm rot="10800000" flipH="1" flipV="1">
            <a:off x="1581150" y="2634543"/>
            <a:ext cx="8458200" cy="2231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algn="just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FF388C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Cart Management </a:t>
            </a:r>
          </a:p>
          <a:p>
            <a:pPr marL="182880" marR="0" lvl="0" indent="-182880" algn="just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FF388C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IN" sz="2600" b="0" i="0" u="none" strike="noStrike" kern="1200" cap="none" spc="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Bill Integration</a:t>
            </a:r>
          </a:p>
          <a:p>
            <a:pPr marL="182880" marR="0" lvl="0" indent="-182880" algn="just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FF388C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lang="en-IN" sz="2600" spc="1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cs typeface="Times New Roman" pitchFamily="18" charset="0"/>
              </a:rPr>
              <a:t>Investor Login</a:t>
            </a:r>
            <a:endParaRPr kumimoji="0" lang="en-IN" sz="2600" b="0" i="0" u="none" strike="noStrike" kern="1200" cap="none" spc="1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EFD89-E8C9-44C5-A852-EE5CC1B8ED9E}"/>
              </a:ext>
            </a:extLst>
          </p:cNvPr>
          <p:cNvSpPr txBox="1"/>
          <p:nvPr/>
        </p:nvSpPr>
        <p:spPr>
          <a:xfrm>
            <a:off x="171449" y="791811"/>
            <a:ext cx="970597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 algn="just"/>
            <a:r>
              <a:rPr lang="en-US" sz="4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14341115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1F2CC3-D084-4018-8777-EFC8A981C424}"/>
              </a:ext>
            </a:extLst>
          </p:cNvPr>
          <p:cNvSpPr txBox="1"/>
          <p:nvPr/>
        </p:nvSpPr>
        <p:spPr>
          <a:xfrm rot="10800000" flipH="1" flipV="1">
            <a:off x="1581150" y="1834324"/>
            <a:ext cx="8458200" cy="383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rgbClr val="FF388C"/>
              </a:buClr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2600" b="1" i="0" u="none" strike="noStrike" kern="1200" cap="none" spc="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Farmers Help </a:t>
            </a:r>
            <a:r>
              <a:rPr kumimoji="0" lang="en-US" sz="2600" b="0" i="0" u="none" strike="noStrike" kern="1200" cap="none" spc="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</a:p>
          <a:p>
            <a:pPr marL="182880" marR="0" lvl="0" indent="-182880" algn="just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FF388C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Manages different farming requirements like crops, techniques used, selling and buying products etc. </a:t>
            </a:r>
          </a:p>
          <a:p>
            <a:pPr marL="182880" marR="0" lvl="0" indent="-182880" algn="just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FF388C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IN" sz="2600" b="0" i="0" u="none" strike="noStrike" kern="1200" cap="none" spc="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Allows farmers to connect directly with customers and make their transactions profitable for them without a middleman/third party.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EFD89-E8C9-44C5-A852-EE5CC1B8ED9E}"/>
              </a:ext>
            </a:extLst>
          </p:cNvPr>
          <p:cNvSpPr txBox="1"/>
          <p:nvPr/>
        </p:nvSpPr>
        <p:spPr>
          <a:xfrm>
            <a:off x="190500" y="460950"/>
            <a:ext cx="63627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 algn="just"/>
            <a:r>
              <a:rPr lang="en-US" sz="4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557178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1F2CC3-D084-4018-8777-EFC8A981C424}"/>
              </a:ext>
            </a:extLst>
          </p:cNvPr>
          <p:cNvSpPr txBox="1"/>
          <p:nvPr/>
        </p:nvSpPr>
        <p:spPr>
          <a:xfrm rot="10800000" flipH="1" flipV="1">
            <a:off x="1371600" y="1503404"/>
            <a:ext cx="84582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Sindhu M R, Aditya </a:t>
            </a:r>
            <a:r>
              <a:rPr lang="en-I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Pabshettiwar</a:t>
            </a: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Ketan . K. </a:t>
            </a:r>
            <a:r>
              <a:rPr lang="en-I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Ghumatkar</a:t>
            </a: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 Pravin . H . </a:t>
            </a:r>
            <a:r>
              <a:rPr lang="en-I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Budhehalkar</a:t>
            </a: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Paresh . V . </a:t>
            </a:r>
            <a:r>
              <a:rPr lang="en-I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Jaju</a:t>
            </a: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“E-FARMING”,  G. H. </a:t>
            </a:r>
            <a:r>
              <a:rPr lang="en-I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Raisoni</a:t>
            </a: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College of Engineering and Management, Pune, India., International Journal of Computer Science and Information Technologies (IJCSIT).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 M . </a:t>
            </a:r>
            <a:r>
              <a:rPr lang="en-I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Rajarajeswari</a:t>
            </a: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“AGRICULTURE  MANAGEMENT  SYSTEM USING – PYTHON”, December 2019,  Journal of The Gujarat Research Society.</a:t>
            </a:r>
          </a:p>
          <a:p>
            <a:pPr algn="just"/>
            <a:endParaRPr lang="en-I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EFD89-E8C9-44C5-A852-EE5CC1B8ED9E}"/>
              </a:ext>
            </a:extLst>
          </p:cNvPr>
          <p:cNvSpPr txBox="1"/>
          <p:nvPr/>
        </p:nvSpPr>
        <p:spPr>
          <a:xfrm>
            <a:off x="190500" y="460950"/>
            <a:ext cx="63627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 algn="just"/>
            <a:r>
              <a:rPr lang="en-US" sz="4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807541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AC8F09-B27F-4E7E-94C4-21E8AD5F43A5}"/>
              </a:ext>
            </a:extLst>
          </p:cNvPr>
          <p:cNvSpPr txBox="1"/>
          <p:nvPr/>
        </p:nvSpPr>
        <p:spPr>
          <a:xfrm>
            <a:off x="1524000" y="1843118"/>
            <a:ext cx="8077200" cy="3349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defTabSz="9144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I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Megha</a:t>
            </a: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Nayak, </a:t>
            </a:r>
            <a:r>
              <a:rPr lang="en-I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Pinky</a:t>
            </a: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Wankhede, Neha </a:t>
            </a:r>
            <a:r>
              <a:rPr lang="en-I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Khapekar</a:t>
            </a: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Komal </a:t>
            </a:r>
            <a:r>
              <a:rPr lang="en-I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Dhote</a:t>
            </a: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“E-COMMERCE SITE FOR AGRICULTURE </a:t>
            </a:r>
            <a:r>
              <a:rPr lang="en-I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PRODUCTS”.,April</a:t>
            </a: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2019, Dept. of Computer Science &amp; Engineering, Nagpur Institute of Technology college, Maharashtra, Nagpur., International Research Journal of Engineering and Technology (IRJET)</a:t>
            </a:r>
          </a:p>
        </p:txBody>
      </p:sp>
    </p:spTree>
    <p:extLst>
      <p:ext uri="{BB962C8B-B14F-4D97-AF65-F5344CB8AC3E}">
        <p14:creationId xmlns:p14="http://schemas.microsoft.com/office/powerpoint/2010/main" val="3257146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09675" y="1451792"/>
            <a:ext cx="8391525" cy="3954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defTabSz="9144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Man power is required to maintain records.</a:t>
            </a:r>
          </a:p>
          <a:p>
            <a:pPr marL="342900" indent="-342900" algn="just" defTabSz="9144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While preparing the details manually, it takes lot of time and effort</a:t>
            </a:r>
          </a:p>
          <a:p>
            <a:pPr marL="342900" indent="-342900" algn="just" defTabSz="9144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It is very slow process.</a:t>
            </a:r>
          </a:p>
          <a:p>
            <a:pPr marL="342900" indent="-342900" algn="just" defTabSz="9144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No efficient facilities for farmer management and other activities of  other users.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01040"/>
            <a:ext cx="6539484" cy="77692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6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0" y="1477962"/>
            <a:ext cx="8406384" cy="484663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The website is a one point solution for helping farmers.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IN" sz="2600" dirty="0">
                <a:latin typeface="Times New Roman" pitchFamily="18" charset="0"/>
                <a:cs typeface="Times New Roman" pitchFamily="18" charset="0"/>
              </a:rPr>
              <a:t>Farmers can avail capital assistance from the outset by requesting an amount from interested investors.</a:t>
            </a:r>
            <a:endParaRPr lang="en-US" sz="26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Then they can purchase seeds online 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The equipment for farming can be purchased from the same website. 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Also the pesticides for cultivation can be purchased from the site.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23975" y="838201"/>
            <a:ext cx="8353425" cy="4821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farmers can ask doubts from agriculture experts </a:t>
            </a:r>
            <a:r>
              <a:rPr lang="en-I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so that they can take better care of their crops and improve their yield.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Suppliers can add the product details like price, description, quantity to the site. They can view the bookings of their products.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Once the harvest starts, farmers can sell it online.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Thus the site provides the farmer a complete solution.</a:t>
            </a:r>
            <a:endParaRPr lang="en-US" sz="2600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1524"/>
            <a:ext cx="10668000" cy="904875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ADVANTAGES OF PROPOSED SYSTEM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2075" y="2286000"/>
            <a:ext cx="8315325" cy="39624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sz="2600" dirty="0">
                <a:latin typeface="Times New Roman" pitchFamily="18" charset="0"/>
                <a:cs typeface="Times New Roman" pitchFamily="18" charset="0"/>
              </a:rPr>
              <a:t>Through a website like this, farmers can connect directly with customers and make their transactions profitable for them without a middleman/third party.</a:t>
            </a:r>
          </a:p>
          <a:p>
            <a:pPr algn="just">
              <a:lnSpc>
                <a:spcPct val="150000"/>
              </a:lnSpc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Stores the information about all users and </a:t>
            </a:r>
            <a:r>
              <a:rPr lang="en-IN" sz="2600" dirty="0">
                <a:latin typeface="Times New Roman" pitchFamily="18" charset="0"/>
                <a:cs typeface="Times New Roman" pitchFamily="18" charset="0"/>
              </a:rPr>
              <a:t>Registered users can view and modify their profile.</a:t>
            </a:r>
          </a:p>
          <a:p>
            <a:pPr algn="just">
              <a:lnSpc>
                <a:spcPct val="150000"/>
              </a:lnSpc>
            </a:pPr>
            <a:r>
              <a:rPr lang="en-IN" sz="2600" spc="0" dirty="0">
                <a:latin typeface="Times New Roman" pitchFamily="18" charset="0"/>
                <a:cs typeface="Times New Roman" pitchFamily="18" charset="0"/>
              </a:rPr>
              <a:t>Provides instant access to information</a:t>
            </a:r>
            <a:r>
              <a:rPr lang="en-IN" sz="26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D70D5E"/>
      </a:accent2>
      <a:accent3>
        <a:srgbClr val="98037E"/>
      </a:accent3>
      <a:accent4>
        <a:srgbClr val="68027D"/>
      </a:accent4>
      <a:accent5>
        <a:srgbClr val="095ACA"/>
      </a:accent5>
      <a:accent6>
        <a:srgbClr val="063597"/>
      </a:accent6>
      <a:hlink>
        <a:srgbClr val="17BBFD"/>
      </a:hlink>
      <a:folHlink>
        <a:srgbClr val="FF79C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144</TotalTime>
  <Words>974</Words>
  <Application>Microsoft Office PowerPoint</Application>
  <PresentationFormat>Widescreen</PresentationFormat>
  <Paragraphs>277</Paragraphs>
  <Slides>58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Century Schoolbook</vt:lpstr>
      <vt:lpstr>Symbol</vt:lpstr>
      <vt:lpstr>Times New Roman</vt:lpstr>
      <vt:lpstr>Wingdings</vt:lpstr>
      <vt:lpstr>Wingdings 2</vt:lpstr>
      <vt:lpstr>View</vt:lpstr>
      <vt:lpstr>FARMERS HELP  GUIDE : DR SABITHA S</vt:lpstr>
      <vt:lpstr>INTRODUCTION</vt:lpstr>
      <vt:lpstr> OBJECTIVE </vt:lpstr>
      <vt:lpstr>EXISTING SYSTEM</vt:lpstr>
      <vt:lpstr> DRAWBACKS OF EXISTING SYSTEM</vt:lpstr>
      <vt:lpstr>PowerPoint Presentation</vt:lpstr>
      <vt:lpstr>PROPOSED SYSTEM</vt:lpstr>
      <vt:lpstr>PowerPoint Presentation</vt:lpstr>
      <vt:lpstr>ADVANTAGES OF PROPOSED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2.5 Exporters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FARMERS HELP  GUIDE : DR SABITHA S</dc:title>
  <dc:creator>Anjana P T</dc:creator>
  <cp:lastModifiedBy>Anjana P T</cp:lastModifiedBy>
  <cp:revision>11</cp:revision>
  <dcterms:created xsi:type="dcterms:W3CDTF">2022-02-11T11:10:58Z</dcterms:created>
  <dcterms:modified xsi:type="dcterms:W3CDTF">2022-03-04T03:52:02Z</dcterms:modified>
</cp:coreProperties>
</file>